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57" r:id="rId5"/>
    <p:sldId id="261" r:id="rId6"/>
    <p:sldId id="262" r:id="rId7"/>
    <p:sldId id="267" r:id="rId8"/>
    <p:sldId id="265" r:id="rId9"/>
    <p:sldId id="281" r:id="rId10"/>
    <p:sldId id="275" r:id="rId11"/>
    <p:sldId id="278" r:id="rId12"/>
    <p:sldId id="269" r:id="rId13"/>
    <p:sldId id="282" r:id="rId14"/>
    <p:sldId id="289" r:id="rId15"/>
    <p:sldId id="270" r:id="rId16"/>
    <p:sldId id="283" r:id="rId17"/>
    <p:sldId id="279" r:id="rId18"/>
    <p:sldId id="284" r:id="rId19"/>
    <p:sldId id="274" r:id="rId20"/>
    <p:sldId id="291" r:id="rId21"/>
    <p:sldId id="292" r:id="rId22"/>
    <p:sldId id="293" r:id="rId23"/>
    <p:sldId id="295" r:id="rId24"/>
    <p:sldId id="294" r:id="rId25"/>
    <p:sldId id="296" r:id="rId26"/>
    <p:sldId id="290" r:id="rId27"/>
    <p:sldId id="288" r:id="rId28"/>
    <p:sldId id="285" r:id="rId29"/>
    <p:sldId id="287" r:id="rId30"/>
    <p:sldId id="286" r:id="rId31"/>
  </p:sldIdLst>
  <p:sldSz cx="9144000" cy="5715000" type="screen16x1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7CB2021-288F-446A-A755-E8860D99E6C0}">
          <p14:sldIdLst>
            <p14:sldId id="257"/>
            <p14:sldId id="261"/>
            <p14:sldId id="262"/>
            <p14:sldId id="267"/>
            <p14:sldId id="265"/>
            <p14:sldId id="281"/>
            <p14:sldId id="275"/>
            <p14:sldId id="278"/>
            <p14:sldId id="269"/>
            <p14:sldId id="282"/>
            <p14:sldId id="289"/>
            <p14:sldId id="270"/>
            <p14:sldId id="283"/>
            <p14:sldId id="279"/>
            <p14:sldId id="284"/>
            <p14:sldId id="274"/>
            <p14:sldId id="291"/>
            <p14:sldId id="292"/>
            <p14:sldId id="293"/>
            <p14:sldId id="295"/>
            <p14:sldId id="294"/>
            <p14:sldId id="296"/>
            <p14:sldId id="290"/>
            <p14:sldId id="288"/>
            <p14:sldId id="285"/>
            <p14:sldId id="287"/>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htinen Eeva" initials="LE" lastIdx="5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005EB8"/>
    <a:srgbClr val="FFFFFF"/>
    <a:srgbClr val="EF363B"/>
    <a:srgbClr val="00965E"/>
    <a:srgbClr val="EE353B"/>
    <a:srgbClr val="FF0000"/>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95026" autoAdjust="0"/>
  </p:normalViewPr>
  <p:slideViewPr>
    <p:cSldViewPr snapToGrid="0" snapToObjects="1">
      <p:cViewPr>
        <p:scale>
          <a:sx n="125" d="100"/>
          <a:sy n="125" d="100"/>
        </p:scale>
        <p:origin x="576" y="-10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3" d="100"/>
          <a:sy n="93" d="100"/>
        </p:scale>
        <p:origin x="402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CC29D-C729-694F-A788-B5007BCA57F6}" type="datetimeFigureOut">
              <a:rPr lang="en-US" smtClean="0"/>
              <a:t>8/22/2023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40BB66-2831-4C42-9675-9DAB39629BDD}" type="slidenum">
              <a:rPr lang="en-US" smtClean="0"/>
              <a:t>‹#›</a:t>
            </a:fld>
            <a:endParaRPr lang="en-US"/>
          </a:p>
        </p:txBody>
      </p:sp>
    </p:spTree>
    <p:extLst>
      <p:ext uri="{BB962C8B-B14F-4D97-AF65-F5344CB8AC3E}">
        <p14:creationId xmlns:p14="http://schemas.microsoft.com/office/powerpoint/2010/main" val="1930043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AFD53-F29D-C94E-BF8B-0D8B7431C954}" type="datetimeFigureOut">
              <a:rPr lang="en-US" smtClean="0"/>
              <a:t>8/22/2023</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64E42-DED0-9246-9B1B-B67105F62D49}" type="slidenum">
              <a:rPr lang="en-US" smtClean="0"/>
              <a:t>‹#›</a:t>
            </a:fld>
            <a:endParaRPr lang="en-US"/>
          </a:p>
        </p:txBody>
      </p:sp>
    </p:spTree>
    <p:extLst>
      <p:ext uri="{BB962C8B-B14F-4D97-AF65-F5344CB8AC3E}">
        <p14:creationId xmlns:p14="http://schemas.microsoft.com/office/powerpoint/2010/main" val="38633911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1</a:t>
            </a:fld>
            <a:endParaRPr lang="en-US" dirty="0"/>
          </a:p>
        </p:txBody>
      </p:sp>
    </p:spTree>
    <p:extLst>
      <p:ext uri="{BB962C8B-B14F-4D97-AF65-F5344CB8AC3E}">
        <p14:creationId xmlns:p14="http://schemas.microsoft.com/office/powerpoint/2010/main" val="58633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164E42-DED0-9246-9B1B-B67105F62D49}" type="slidenum">
              <a:rPr lang="en-US" smtClean="0"/>
              <a:t>2</a:t>
            </a:fld>
            <a:endParaRPr lang="en-US"/>
          </a:p>
        </p:txBody>
      </p:sp>
    </p:spTree>
    <p:extLst>
      <p:ext uri="{BB962C8B-B14F-4D97-AF65-F5344CB8AC3E}">
        <p14:creationId xmlns:p14="http://schemas.microsoft.com/office/powerpoint/2010/main" val="2592634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Safety in Reinforcement Learning refers to the concept of ensuring that an AI agent or system operates within predefined safety constraints to prevent harmful or undesirable outcomes. In RL, safety becomes critical when training agents to interact with real-world environments, as undesirable actions could lead to catastrophic consequences.</a:t>
            </a:r>
            <a:endParaRPr lang="zh-CN" altLang="en-US" dirty="0"/>
          </a:p>
        </p:txBody>
      </p:sp>
      <p:sp>
        <p:nvSpPr>
          <p:cNvPr id="4" name="灯片编号占位符 3"/>
          <p:cNvSpPr>
            <a:spLocks noGrp="1"/>
          </p:cNvSpPr>
          <p:nvPr>
            <p:ph type="sldNum" sz="quarter" idx="5"/>
          </p:nvPr>
        </p:nvSpPr>
        <p:spPr/>
        <p:txBody>
          <a:bodyPr/>
          <a:lstStyle/>
          <a:p>
            <a:fld id="{DF164E42-DED0-9246-9B1B-B67105F62D49}" type="slidenum">
              <a:rPr lang="en-US" smtClean="0"/>
              <a:t>3</a:t>
            </a:fld>
            <a:endParaRPr lang="en-US"/>
          </a:p>
        </p:txBody>
      </p:sp>
    </p:spTree>
    <p:extLst>
      <p:ext uri="{BB962C8B-B14F-4D97-AF65-F5344CB8AC3E}">
        <p14:creationId xmlns:p14="http://schemas.microsoft.com/office/powerpoint/2010/main" val="249846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Medi"/>
              </a:rPr>
              <a:t>One important property of nonlinear systems is the region of attraction (ROA), a safe subset of the state space in which a given controller renders an equilibrium point asymptotically stable. The ROA is typically estimated based on a model of the system. However, since models are only an approximation of the real world, the resulting estimated safe region can contain states outside the ROA of the real system. This is not acceptable in safety-critical applications. In this paper, we consider an approach that learns the ROA from experiments on a real system, without ever leaving the true ROA and, thus, without risking safety-critical failures.</a:t>
            </a:r>
            <a:endParaRPr lang="zh-CN" altLang="en-US" dirty="0"/>
          </a:p>
        </p:txBody>
      </p:sp>
      <p:sp>
        <p:nvSpPr>
          <p:cNvPr id="4" name="灯片编号占位符 3"/>
          <p:cNvSpPr>
            <a:spLocks noGrp="1"/>
          </p:cNvSpPr>
          <p:nvPr>
            <p:ph type="sldNum" sz="quarter" idx="5"/>
          </p:nvPr>
        </p:nvSpPr>
        <p:spPr/>
        <p:txBody>
          <a:bodyPr/>
          <a:lstStyle/>
          <a:p>
            <a:fld id="{DF164E42-DED0-9246-9B1B-B67105F62D49}" type="slidenum">
              <a:rPr lang="en-US" smtClean="0"/>
              <a:t>4</a:t>
            </a:fld>
            <a:endParaRPr lang="en-US"/>
          </a:p>
        </p:txBody>
      </p:sp>
    </p:spTree>
    <p:extLst>
      <p:ext uri="{BB962C8B-B14F-4D97-AF65-F5344CB8AC3E}">
        <p14:creationId xmlns:p14="http://schemas.microsoft.com/office/powerpoint/2010/main" val="235755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A Lyapunov function is a concept from dynamical systems theory and control theory. It is used to analyze the stability and convergence properties of dynamic systems, ensuring that they remain within safe bounds or equilibria. In the context of Reinforcement Learning (RL), Lyapunov functions can provide a formal framework to guarantee safety by verifying that the learned policies and behaviors of an agent do not lead to undesirable or unsafe states.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F164E42-DED0-9246-9B1B-B67105F62D49}" type="slidenum">
              <a:rPr lang="en-US" smtClean="0"/>
              <a:t>5</a:t>
            </a:fld>
            <a:endParaRPr lang="en-US"/>
          </a:p>
        </p:txBody>
      </p:sp>
    </p:spTree>
    <p:extLst>
      <p:ext uri="{BB962C8B-B14F-4D97-AF65-F5344CB8AC3E}">
        <p14:creationId xmlns:p14="http://schemas.microsoft.com/office/powerpoint/2010/main" val="151662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Partial derivative of V with respect to x</a:t>
            </a:r>
            <a:endParaRPr lang="zh-CN" altLang="en-US" dirty="0"/>
          </a:p>
        </p:txBody>
      </p:sp>
      <p:sp>
        <p:nvSpPr>
          <p:cNvPr id="4" name="灯片编号占位符 3"/>
          <p:cNvSpPr>
            <a:spLocks noGrp="1"/>
          </p:cNvSpPr>
          <p:nvPr>
            <p:ph type="sldNum" sz="quarter" idx="5"/>
          </p:nvPr>
        </p:nvSpPr>
        <p:spPr/>
        <p:txBody>
          <a:bodyPr/>
          <a:lstStyle/>
          <a:p>
            <a:fld id="{DF164E42-DED0-9246-9B1B-B67105F62D49}" type="slidenum">
              <a:rPr lang="en-US" smtClean="0"/>
              <a:t>7</a:t>
            </a:fld>
            <a:endParaRPr lang="en-US"/>
          </a:p>
        </p:txBody>
      </p:sp>
    </p:spTree>
    <p:extLst>
      <p:ext uri="{BB962C8B-B14F-4D97-AF65-F5344CB8AC3E}">
        <p14:creationId xmlns:p14="http://schemas.microsoft.com/office/powerpoint/2010/main" val="117466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Partial derivative of V with respect to x</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F164E42-DED0-9246-9B1B-B67105F62D49}" type="slidenum">
              <a:rPr lang="en-US" smtClean="0"/>
              <a:t>16</a:t>
            </a:fld>
            <a:endParaRPr lang="en-US"/>
          </a:p>
        </p:txBody>
      </p:sp>
    </p:spTree>
    <p:extLst>
      <p:ext uri="{BB962C8B-B14F-4D97-AF65-F5344CB8AC3E}">
        <p14:creationId xmlns:p14="http://schemas.microsoft.com/office/powerpoint/2010/main" val="14159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www.aalto.fi/snapchat/" TargetMode="External"/><Relationship Id="rId3" Type="http://schemas.openxmlformats.org/officeDocument/2006/relationships/hyperlink" Target="https://www.linkedin.com/school/aalto-university/" TargetMode="External"/><Relationship Id="rId7" Type="http://schemas.openxmlformats.org/officeDocument/2006/relationships/hyperlink" Target="https://www.youtube.com/user/aaltouniversity" TargetMode="External"/><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www.facebook.com/aaltouniversity" TargetMode="External"/><Relationship Id="rId5" Type="http://schemas.openxmlformats.org/officeDocument/2006/relationships/hyperlink" Target="https://twitter.com/aaltouniversity"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instagram.com/aaltouniversity" TargetMode="External"/><Relationship Id="rId1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Header Slide">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1"/>
          </a:p>
        </p:txBody>
      </p:sp>
      <p:sp>
        <p:nvSpPr>
          <p:cNvPr id="7" name="Text Placeholder 3"/>
          <p:cNvSpPr>
            <a:spLocks noGrp="1"/>
          </p:cNvSpPr>
          <p:nvPr>
            <p:ph type="body" sz="half" idx="11" hasCustomPrompt="1"/>
          </p:nvPr>
        </p:nvSpPr>
        <p:spPr>
          <a:xfrm>
            <a:off x="431800" y="1820150"/>
            <a:ext cx="7948556" cy="736960"/>
          </a:xfrm>
          <a:prstGeom prst="rect">
            <a:avLst/>
          </a:prstGeom>
        </p:spPr>
        <p:txBody>
          <a:bodyPr lIns="0" rIns="0" anchor="b"/>
          <a:lstStyle>
            <a:lvl1pPr marL="0" indent="0">
              <a:lnSpc>
                <a:spcPct val="100000"/>
              </a:lnSpc>
              <a:buNone/>
              <a:defRPr sz="4000"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1"/>
              <a:t>Headline</a:t>
            </a:r>
          </a:p>
        </p:txBody>
      </p:sp>
      <p:sp>
        <p:nvSpPr>
          <p:cNvPr id="8" name="Text Placeholder 3"/>
          <p:cNvSpPr>
            <a:spLocks noGrp="1"/>
          </p:cNvSpPr>
          <p:nvPr>
            <p:ph type="body" sz="half" idx="2" hasCustomPrompt="1"/>
          </p:nvPr>
        </p:nvSpPr>
        <p:spPr>
          <a:xfrm>
            <a:off x="431801" y="2857500"/>
            <a:ext cx="7998597" cy="557098"/>
          </a:xfrm>
          <a:prstGeom prst="rect">
            <a:avLst/>
          </a:prstGeom>
        </p:spPr>
        <p:txBody>
          <a:bodyPr lIns="0" rIns="0"/>
          <a:lstStyle>
            <a:lvl1pPr marL="0" indent="0">
              <a:lnSpc>
                <a:spcPct val="100000"/>
              </a:lnSpc>
              <a:buNone/>
              <a:defRPr sz="2800" b="1" i="0" baseline="0">
                <a:solidFill>
                  <a:schemeClr val="bg1"/>
                </a:solidFill>
                <a:latin typeface="arial"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1"/>
              <a:t>No Image - Sub</a:t>
            </a:r>
          </a:p>
        </p:txBody>
      </p:sp>
      <p:sp>
        <p:nvSpPr>
          <p:cNvPr id="9" name="Text Placeholder 3"/>
          <p:cNvSpPr>
            <a:spLocks noGrp="1"/>
          </p:cNvSpPr>
          <p:nvPr>
            <p:ph type="body" sz="half" idx="12" hasCustomPrompt="1"/>
          </p:nvPr>
        </p:nvSpPr>
        <p:spPr>
          <a:xfrm>
            <a:off x="5966373" y="4683765"/>
            <a:ext cx="2464025" cy="327132"/>
          </a:xfrm>
          <a:prstGeom prst="rect">
            <a:avLst/>
          </a:prstGeom>
        </p:spPr>
        <p:txBody>
          <a:bodyPr/>
          <a:lstStyle>
            <a:lvl1pPr marL="0" indent="0">
              <a:buNone/>
              <a:defRPr sz="1350" b="1" i="0" baseline="0">
                <a:solidFill>
                  <a:schemeClr val="bg1"/>
                </a:solidFill>
                <a:latin typeface="arial"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1"/>
              <a:t>Name</a:t>
            </a:r>
          </a:p>
        </p:txBody>
      </p:sp>
      <p:sp>
        <p:nvSpPr>
          <p:cNvPr id="11" name="Text Placeholder 3"/>
          <p:cNvSpPr>
            <a:spLocks noGrp="1"/>
          </p:cNvSpPr>
          <p:nvPr>
            <p:ph type="body" sz="half" idx="13" hasCustomPrompt="1"/>
          </p:nvPr>
        </p:nvSpPr>
        <p:spPr>
          <a:xfrm>
            <a:off x="5966373" y="5010897"/>
            <a:ext cx="2464025" cy="327132"/>
          </a:xfrm>
          <a:prstGeom prst="rect">
            <a:avLst/>
          </a:prstGeom>
        </p:spPr>
        <p:txBody>
          <a:bodyPr/>
          <a:lstStyle>
            <a:lvl1pPr marL="0" indent="0">
              <a:buNone/>
              <a:defRPr sz="1350" b="1" i="0" baseline="0">
                <a:solidFill>
                  <a:schemeClr val="bg1"/>
                </a:solidFill>
                <a:latin typeface="arial"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1"/>
              <a:t>Date</a:t>
            </a:r>
          </a:p>
        </p:txBody>
      </p:sp>
      <p:pic>
        <p:nvPicPr>
          <p:cNvPr id="2" name="Kuva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985688"/>
            <a:ext cx="1750409" cy="1690668"/>
          </a:xfrm>
          <a:prstGeom prst="rect">
            <a:avLst/>
          </a:prstGeom>
        </p:spPr>
      </p:pic>
    </p:spTree>
  </p:cSld>
  <p:clrMapOvr>
    <a:masterClrMapping/>
  </p:clrMapOvr>
  <p:extLst>
    <p:ext uri="{DCECCB84-F9BA-43D5-87BE-67443E8EF086}">
      <p15:sldGuideLst xmlns:p15="http://schemas.microsoft.com/office/powerpoint/2012/main">
        <p15:guide id="1" orient="horz" pos="328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rocess slide">
    <p:bg>
      <p:bgPr>
        <a:solidFill>
          <a:schemeClr val="tx2"/>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4503" y="155976"/>
            <a:ext cx="8489928" cy="1106552"/>
          </a:xfrm>
          <a:prstGeom prst="rect">
            <a:avLst/>
          </a:prstGeom>
        </p:spPr>
        <p:txBody>
          <a:bodyPr lIns="0" tIns="0" rIns="0" bIns="0"/>
          <a:lstStyle>
            <a:lvl1pPr marL="0" indent="0">
              <a:lnSpc>
                <a:spcPct val="100000"/>
              </a:lnSpc>
              <a:buNone/>
              <a:defRPr sz="4000"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a:t>
            </a:r>
          </a:p>
        </p:txBody>
      </p:sp>
      <p:pic>
        <p:nvPicPr>
          <p:cNvPr id="16" name="Kuva 15">
            <a:extLs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4852838"/>
            <a:ext cx="1969868" cy="862738"/>
          </a:xfrm>
          <a:prstGeom prst="rect">
            <a:avLst/>
          </a:prstGeom>
        </p:spPr>
      </p:pic>
      <p:sp>
        <p:nvSpPr>
          <p:cNvPr id="2" name="Päivämäärän paikkamerkki 1">
            <a:extLst>
              <a:ext uri="{FF2B5EF4-FFF2-40B4-BE49-F238E27FC236}">
                <a16:creationId xmlns:a16="http://schemas.microsoft.com/office/drawing/2014/main" id="{17A6B884-331F-40FA-8908-119224136FDB}"/>
              </a:ext>
            </a:extLst>
          </p:cNvPr>
          <p:cNvSpPr>
            <a:spLocks noGrp="1"/>
          </p:cNvSpPr>
          <p:nvPr>
            <p:ph type="dt" sz="half" idx="26"/>
          </p:nvPr>
        </p:nvSpPr>
        <p:spPr/>
        <p:txBody>
          <a:bodyPr/>
          <a:lstStyle>
            <a:lvl1pPr>
              <a:defRPr>
                <a:solidFill>
                  <a:srgbClr val="FFFFFF"/>
                </a:solidFill>
              </a:defRPr>
            </a:lvl1pPr>
          </a:lstStyle>
          <a:p>
            <a:r>
              <a:rPr lang="fi-FI" noProof="1"/>
              <a:t>dd.mm.yyyy</a:t>
            </a:r>
          </a:p>
        </p:txBody>
      </p:sp>
      <p:sp>
        <p:nvSpPr>
          <p:cNvPr id="3" name="Alatunnisteen paikkamerkki 2">
            <a:extLst>
              <a:ext uri="{FF2B5EF4-FFF2-40B4-BE49-F238E27FC236}">
                <a16:creationId xmlns:a16="http://schemas.microsoft.com/office/drawing/2014/main" id="{A749CABA-9FF3-45EA-9953-7B719CB699D9}"/>
              </a:ext>
            </a:extLst>
          </p:cNvPr>
          <p:cNvSpPr>
            <a:spLocks noGrp="1"/>
          </p:cNvSpPr>
          <p:nvPr>
            <p:ph type="ftr" sz="quarter" idx="27"/>
          </p:nvPr>
        </p:nvSpPr>
        <p:spPr/>
        <p:txBody>
          <a:bodyPr/>
          <a:lstStyle>
            <a:lvl1pPr>
              <a:defRPr>
                <a:solidFill>
                  <a:srgbClr val="FFFFFF"/>
                </a:solidFill>
              </a:defRPr>
            </a:lvl1pPr>
          </a:lstStyle>
          <a:p>
            <a:r>
              <a:rPr lang="fi-FI" noProof="1"/>
              <a:t>Your text here</a:t>
            </a:r>
          </a:p>
        </p:txBody>
      </p:sp>
      <p:sp>
        <p:nvSpPr>
          <p:cNvPr id="4" name="Dian numeron paikkamerkki 3">
            <a:extLst>
              <a:ext uri="{FF2B5EF4-FFF2-40B4-BE49-F238E27FC236}">
                <a16:creationId xmlns:a16="http://schemas.microsoft.com/office/drawing/2014/main" id="{FF271C0B-E7D3-474B-A483-3CBA7656076F}"/>
              </a:ext>
            </a:extLst>
          </p:cNvPr>
          <p:cNvSpPr>
            <a:spLocks noGrp="1"/>
          </p:cNvSpPr>
          <p:nvPr>
            <p:ph type="sldNum" sz="quarter" idx="28"/>
          </p:nvPr>
        </p:nvSpPr>
        <p:spPr/>
        <p:txBody>
          <a:bodyPr/>
          <a:lstStyle>
            <a:lvl1pPr>
              <a:defRPr>
                <a:solidFill>
                  <a:srgbClr val="FFFFFF"/>
                </a:solidFill>
              </a:defRPr>
            </a:lvl1pPr>
          </a:lstStyle>
          <a:p>
            <a:fld id="{28F7F04C-F568-F649-A2AE-EA61C66B69B4}" type="slidenum">
              <a:rPr lang="fi-FI" noProof="1" dirty="0" smtClean="0"/>
              <a:pPr/>
              <a:t>‹#›</a:t>
            </a:fld>
            <a:endParaRPr lang="fi-FI" noProof="1"/>
          </a:p>
        </p:txBody>
      </p:sp>
      <p:sp>
        <p:nvSpPr>
          <p:cNvPr id="19" name="Text Placeholder 5">
            <a:extLst>
              <a:ext uri="{FF2B5EF4-FFF2-40B4-BE49-F238E27FC236}">
                <a16:creationId xmlns:a16="http://schemas.microsoft.com/office/drawing/2014/main" id="{7DF49218-5C95-446E-A553-0DAD14EE4417}"/>
              </a:ext>
            </a:extLst>
          </p:cNvPr>
          <p:cNvSpPr>
            <a:spLocks noGrp="1"/>
          </p:cNvSpPr>
          <p:nvPr>
            <p:ph type="body" sz="quarter" idx="11" hasCustomPrompt="1"/>
          </p:nvPr>
        </p:nvSpPr>
        <p:spPr>
          <a:xfrm>
            <a:off x="290831" y="2761200"/>
            <a:ext cx="1539000" cy="2160000"/>
          </a:xfrm>
          <a:prstGeom prst="rect">
            <a:avLst/>
          </a:prstGeom>
        </p:spPr>
        <p:txBody>
          <a:bodyPr lIns="0" tIns="0" rIns="0" bIns="0"/>
          <a:lstStyle>
            <a:lvl1pPr marL="81000" indent="-81000" algn="l" defTabSz="514436" rtl="0" eaLnBrk="1" latinLnBrk="0" hangingPunct="1">
              <a:lnSpc>
                <a:spcPct val="100000"/>
              </a:lnSpc>
              <a:buFont typeface="Arial" charset="0"/>
              <a:buChar char="•"/>
              <a:defRPr sz="1400" b="1">
                <a:solidFill>
                  <a:schemeClr val="bg1"/>
                </a:solidFill>
              </a:defRPr>
            </a:lvl1pPr>
            <a:lvl2pPr marL="0" indent="0">
              <a:lnSpc>
                <a:spcPts val="1500"/>
              </a:lnSpc>
              <a:buNone/>
              <a:defRPr lang="en-US" sz="1350" b="1" kern="1200" dirty="0" smtClean="0">
                <a:solidFill>
                  <a:schemeClr val="bg1"/>
                </a:solidFill>
                <a:latin typeface="+mn-lt"/>
                <a:ea typeface="Arial" charset="0"/>
                <a:cs typeface="Arial" charset="0"/>
              </a:defRPr>
            </a:lvl2pPr>
            <a:lvl3pPr>
              <a:buClr>
                <a:schemeClr val="bg1"/>
              </a:buClr>
              <a:defRPr sz="788">
                <a:solidFill>
                  <a:schemeClr val="bg1"/>
                </a:solidFill>
              </a:defRPr>
            </a:lvl3pPr>
          </a:lstStyle>
          <a:p>
            <a:pPr marL="81000" lvl="0" indent="-81000" algn="l" defTabSz="514436" rtl="0" eaLnBrk="1" latinLnBrk="0" hangingPunct="1">
              <a:lnSpc>
                <a:spcPts val="975"/>
              </a:lnSpc>
              <a:buFont typeface="Arial" charset="0"/>
              <a:buChar char="•"/>
            </a:pPr>
            <a:r>
              <a:rPr lang="fi-FI" noProof="1"/>
              <a:t>Add text</a:t>
            </a:r>
          </a:p>
        </p:txBody>
      </p:sp>
      <p:sp>
        <p:nvSpPr>
          <p:cNvPr id="20" name="Text Placeholder 5">
            <a:extLst>
              <a:ext uri="{FF2B5EF4-FFF2-40B4-BE49-F238E27FC236}">
                <a16:creationId xmlns:a16="http://schemas.microsoft.com/office/drawing/2014/main" id="{5F048C04-65CE-4B0C-A347-1F7B45A19899}"/>
              </a:ext>
            </a:extLst>
          </p:cNvPr>
          <p:cNvSpPr>
            <a:spLocks noGrp="1"/>
          </p:cNvSpPr>
          <p:nvPr>
            <p:ph type="body" sz="quarter" idx="12" hasCustomPrompt="1"/>
          </p:nvPr>
        </p:nvSpPr>
        <p:spPr>
          <a:xfrm>
            <a:off x="2030003" y="2761200"/>
            <a:ext cx="1539000" cy="2160000"/>
          </a:xfrm>
          <a:prstGeom prst="rect">
            <a:avLst/>
          </a:prstGeom>
        </p:spPr>
        <p:txBody>
          <a:bodyPr lIns="0" tIns="0" rIns="0" bIns="0"/>
          <a:lstStyle>
            <a:lvl1pPr marL="81000" marR="0" indent="-81000" algn="l" defTabSz="51443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88" indent="-128588">
              <a:lnSpc>
                <a:spcPts val="1600"/>
              </a:lnSpc>
              <a:buClr>
                <a:schemeClr val="bg1"/>
              </a:buClr>
              <a:defRPr lang="en-US" sz="1350" b="1" kern="1200" dirty="0" smtClean="0">
                <a:solidFill>
                  <a:schemeClr val="bg1"/>
                </a:solidFill>
                <a:latin typeface="+mn-lt"/>
                <a:ea typeface="Arial" charset="0"/>
                <a:cs typeface="Arial" charset="0"/>
              </a:defRPr>
            </a:lvl2pPr>
          </a:lstStyle>
          <a:p>
            <a:pPr marL="81000" marR="0" lvl="0" indent="-81000" algn="l" defTabSz="514436" rtl="0" eaLnBrk="1" fontAlgn="auto" latinLnBrk="0" hangingPunct="1">
              <a:lnSpc>
                <a:spcPts val="975"/>
              </a:lnSpc>
              <a:spcBef>
                <a:spcPts val="750"/>
              </a:spcBef>
              <a:spcAft>
                <a:spcPts val="0"/>
              </a:spcAft>
              <a:buClrTx/>
              <a:buSzTx/>
              <a:buFont typeface="Arial" charset="0"/>
              <a:buChar char="•"/>
              <a:tabLst/>
              <a:defRPr/>
            </a:pPr>
            <a:r>
              <a:rPr lang="fi-FI" noProof="1"/>
              <a:t>Add text</a:t>
            </a:r>
          </a:p>
          <a:p>
            <a:pPr marL="81000" lvl="0" indent="-81000" algn="l" defTabSz="514436" rtl="0" eaLnBrk="1" latinLnBrk="0" hangingPunct="1">
              <a:lnSpc>
                <a:spcPts val="975"/>
              </a:lnSpc>
              <a:buFont typeface="Arial" charset="0"/>
              <a:buChar char="•"/>
            </a:pPr>
            <a:endParaRPr lang="fi-FI" noProof="1"/>
          </a:p>
        </p:txBody>
      </p:sp>
      <p:sp>
        <p:nvSpPr>
          <p:cNvPr id="21" name="Text Placeholder 23">
            <a:extLst>
              <a:ext uri="{FF2B5EF4-FFF2-40B4-BE49-F238E27FC236}">
                <a16:creationId xmlns:a16="http://schemas.microsoft.com/office/drawing/2014/main" id="{3556B71D-E5EE-4E94-942C-75C7B96D8D44}"/>
              </a:ext>
            </a:extLst>
          </p:cNvPr>
          <p:cNvSpPr>
            <a:spLocks noGrp="1"/>
          </p:cNvSpPr>
          <p:nvPr>
            <p:ph type="body" sz="quarter" idx="16" hasCustomPrompt="1"/>
          </p:nvPr>
        </p:nvSpPr>
        <p:spPr>
          <a:xfrm>
            <a:off x="502331" y="1472400"/>
            <a:ext cx="1116000" cy="11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2014</a:t>
            </a:r>
          </a:p>
        </p:txBody>
      </p:sp>
      <p:sp>
        <p:nvSpPr>
          <p:cNvPr id="25" name="Text Placeholder 23">
            <a:extLst>
              <a:ext uri="{FF2B5EF4-FFF2-40B4-BE49-F238E27FC236}">
                <a16:creationId xmlns:a16="http://schemas.microsoft.com/office/drawing/2014/main" id="{25A8D7EF-3488-498D-A5FF-9B7D80A645B9}"/>
              </a:ext>
            </a:extLst>
          </p:cNvPr>
          <p:cNvSpPr>
            <a:spLocks noGrp="1"/>
          </p:cNvSpPr>
          <p:nvPr>
            <p:ph type="body" sz="quarter" idx="17" hasCustomPrompt="1"/>
          </p:nvPr>
        </p:nvSpPr>
        <p:spPr>
          <a:xfrm>
            <a:off x="2241503" y="1472400"/>
            <a:ext cx="1116000" cy="11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2015</a:t>
            </a:r>
          </a:p>
        </p:txBody>
      </p:sp>
      <p:sp>
        <p:nvSpPr>
          <p:cNvPr id="30" name="Text Placeholder 23">
            <a:extLst>
              <a:ext uri="{FF2B5EF4-FFF2-40B4-BE49-F238E27FC236}">
                <a16:creationId xmlns:a16="http://schemas.microsoft.com/office/drawing/2014/main" id="{916C9F7D-8D75-4C33-9C8F-F0463612B5CE}"/>
              </a:ext>
            </a:extLst>
          </p:cNvPr>
          <p:cNvSpPr>
            <a:spLocks noGrp="1"/>
          </p:cNvSpPr>
          <p:nvPr>
            <p:ph type="body" sz="quarter" idx="18" hasCustomPrompt="1"/>
          </p:nvPr>
        </p:nvSpPr>
        <p:spPr>
          <a:xfrm>
            <a:off x="3980675" y="1472400"/>
            <a:ext cx="1116000" cy="11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2016</a:t>
            </a:r>
          </a:p>
        </p:txBody>
      </p:sp>
      <p:sp>
        <p:nvSpPr>
          <p:cNvPr id="31" name="Text Placeholder 23">
            <a:extLst>
              <a:ext uri="{FF2B5EF4-FFF2-40B4-BE49-F238E27FC236}">
                <a16:creationId xmlns:a16="http://schemas.microsoft.com/office/drawing/2014/main" id="{0E9103BA-E6E9-41AF-AD85-3B7996E48431}"/>
              </a:ext>
            </a:extLst>
          </p:cNvPr>
          <p:cNvSpPr>
            <a:spLocks noGrp="1"/>
          </p:cNvSpPr>
          <p:nvPr>
            <p:ph type="body" sz="quarter" idx="19" hasCustomPrompt="1"/>
          </p:nvPr>
        </p:nvSpPr>
        <p:spPr>
          <a:xfrm>
            <a:off x="5719847" y="1472400"/>
            <a:ext cx="1116000" cy="11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2017</a:t>
            </a:r>
          </a:p>
        </p:txBody>
      </p:sp>
      <p:sp>
        <p:nvSpPr>
          <p:cNvPr id="32" name="Text Placeholder 23">
            <a:extLst>
              <a:ext uri="{FF2B5EF4-FFF2-40B4-BE49-F238E27FC236}">
                <a16:creationId xmlns:a16="http://schemas.microsoft.com/office/drawing/2014/main" id="{3C3CA270-C972-4312-AC53-16AC46FD4E6E}"/>
              </a:ext>
            </a:extLst>
          </p:cNvPr>
          <p:cNvSpPr>
            <a:spLocks noGrp="1"/>
          </p:cNvSpPr>
          <p:nvPr>
            <p:ph type="body" sz="quarter" idx="20" hasCustomPrompt="1"/>
          </p:nvPr>
        </p:nvSpPr>
        <p:spPr>
          <a:xfrm>
            <a:off x="7459018" y="1472400"/>
            <a:ext cx="1116000" cy="11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2018</a:t>
            </a:r>
          </a:p>
        </p:txBody>
      </p:sp>
      <p:sp>
        <p:nvSpPr>
          <p:cNvPr id="33" name="Text Placeholder 5">
            <a:extLst>
              <a:ext uri="{FF2B5EF4-FFF2-40B4-BE49-F238E27FC236}">
                <a16:creationId xmlns:a16="http://schemas.microsoft.com/office/drawing/2014/main" id="{926D2B07-0DFA-4A12-8037-FFF47C3D2567}"/>
              </a:ext>
            </a:extLst>
          </p:cNvPr>
          <p:cNvSpPr>
            <a:spLocks noGrp="1"/>
          </p:cNvSpPr>
          <p:nvPr>
            <p:ph type="body" sz="quarter" idx="23" hasCustomPrompt="1"/>
          </p:nvPr>
        </p:nvSpPr>
        <p:spPr>
          <a:xfrm>
            <a:off x="3769175" y="2761200"/>
            <a:ext cx="1539000" cy="2160000"/>
          </a:xfrm>
          <a:prstGeom prst="rect">
            <a:avLst/>
          </a:prstGeom>
        </p:spPr>
        <p:txBody>
          <a:bodyPr lIns="0" tIns="0" rIns="0" bIns="0"/>
          <a:lstStyle>
            <a:lvl1pPr marL="81000" marR="0" indent="-81000" algn="l" defTabSz="51443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88" indent="-128588">
              <a:lnSpc>
                <a:spcPts val="1600"/>
              </a:lnSpc>
              <a:buClr>
                <a:schemeClr val="bg1"/>
              </a:buClr>
              <a:defRPr lang="en-US" sz="1350" b="1" kern="1200" dirty="0" smtClean="0">
                <a:solidFill>
                  <a:schemeClr val="bg1"/>
                </a:solidFill>
                <a:latin typeface="+mn-lt"/>
                <a:ea typeface="Arial" charset="0"/>
                <a:cs typeface="Arial" charset="0"/>
              </a:defRPr>
            </a:lvl2pPr>
          </a:lstStyle>
          <a:p>
            <a:pPr marL="81000" marR="0" lvl="0" indent="-81000" algn="l" defTabSz="514436" rtl="0" eaLnBrk="1" fontAlgn="auto" latinLnBrk="0" hangingPunct="1">
              <a:lnSpc>
                <a:spcPts val="975"/>
              </a:lnSpc>
              <a:spcBef>
                <a:spcPts val="750"/>
              </a:spcBef>
              <a:spcAft>
                <a:spcPts val="0"/>
              </a:spcAft>
              <a:buClrTx/>
              <a:buSzTx/>
              <a:buFont typeface="Arial" charset="0"/>
              <a:buChar char="•"/>
              <a:tabLst/>
              <a:defRPr/>
            </a:pPr>
            <a:r>
              <a:rPr lang="fi-FI" noProof="1"/>
              <a:t>Add text</a:t>
            </a:r>
          </a:p>
          <a:p>
            <a:pPr marL="81000" lvl="0" indent="-81000" algn="l" defTabSz="514436" rtl="0" eaLnBrk="1" latinLnBrk="0" hangingPunct="1">
              <a:lnSpc>
                <a:spcPts val="975"/>
              </a:lnSpc>
              <a:buFont typeface="Arial" charset="0"/>
              <a:buChar char="•"/>
            </a:pPr>
            <a:endParaRPr lang="fi-FI" noProof="1"/>
          </a:p>
        </p:txBody>
      </p:sp>
      <p:sp>
        <p:nvSpPr>
          <p:cNvPr id="34" name="Text Placeholder 5">
            <a:extLst>
              <a:ext uri="{FF2B5EF4-FFF2-40B4-BE49-F238E27FC236}">
                <a16:creationId xmlns:a16="http://schemas.microsoft.com/office/drawing/2014/main" id="{61DF4D17-AEA6-4236-89D6-03E2ECDCAD56}"/>
              </a:ext>
            </a:extLst>
          </p:cNvPr>
          <p:cNvSpPr>
            <a:spLocks noGrp="1"/>
          </p:cNvSpPr>
          <p:nvPr>
            <p:ph type="body" sz="quarter" idx="24" hasCustomPrompt="1"/>
          </p:nvPr>
        </p:nvSpPr>
        <p:spPr>
          <a:xfrm>
            <a:off x="5508347" y="2761200"/>
            <a:ext cx="1539000" cy="2160000"/>
          </a:xfrm>
          <a:prstGeom prst="rect">
            <a:avLst/>
          </a:prstGeom>
        </p:spPr>
        <p:txBody>
          <a:bodyPr lIns="0" tIns="0" rIns="0" bIns="0"/>
          <a:lstStyle>
            <a:lvl1pPr marL="81000" marR="0" indent="-81000" algn="l" defTabSz="51443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88" indent="-128588">
              <a:lnSpc>
                <a:spcPts val="1600"/>
              </a:lnSpc>
              <a:buClr>
                <a:schemeClr val="bg1"/>
              </a:buClr>
              <a:defRPr lang="en-US" sz="1350" b="1" kern="1200" dirty="0" smtClean="0">
                <a:solidFill>
                  <a:schemeClr val="bg1"/>
                </a:solidFill>
                <a:latin typeface="+mn-lt"/>
                <a:ea typeface="Arial" charset="0"/>
                <a:cs typeface="Arial" charset="0"/>
              </a:defRPr>
            </a:lvl2pPr>
          </a:lstStyle>
          <a:p>
            <a:pPr marL="81000" marR="0" lvl="0" indent="-81000" algn="l" defTabSz="514436" rtl="0" eaLnBrk="1" fontAlgn="auto" latinLnBrk="0" hangingPunct="1">
              <a:lnSpc>
                <a:spcPts val="975"/>
              </a:lnSpc>
              <a:spcBef>
                <a:spcPts val="750"/>
              </a:spcBef>
              <a:spcAft>
                <a:spcPts val="0"/>
              </a:spcAft>
              <a:buClrTx/>
              <a:buSzTx/>
              <a:buFont typeface="Arial" charset="0"/>
              <a:buChar char="•"/>
              <a:tabLst/>
              <a:defRPr/>
            </a:pPr>
            <a:r>
              <a:rPr lang="fi-FI" noProof="1"/>
              <a:t>Add text</a:t>
            </a:r>
          </a:p>
          <a:p>
            <a:pPr marL="81000" lvl="0" indent="-81000" algn="l" defTabSz="514436" rtl="0" eaLnBrk="1" latinLnBrk="0" hangingPunct="1">
              <a:lnSpc>
                <a:spcPts val="975"/>
              </a:lnSpc>
              <a:buFont typeface="Arial" charset="0"/>
              <a:buChar char="•"/>
            </a:pPr>
            <a:endParaRPr lang="fi-FI" noProof="1"/>
          </a:p>
        </p:txBody>
      </p:sp>
      <p:sp>
        <p:nvSpPr>
          <p:cNvPr id="35" name="Text Placeholder 5">
            <a:extLst>
              <a:ext uri="{FF2B5EF4-FFF2-40B4-BE49-F238E27FC236}">
                <a16:creationId xmlns:a16="http://schemas.microsoft.com/office/drawing/2014/main" id="{DB9F676C-854B-4DAA-9D5A-5434920DC86E}"/>
              </a:ext>
            </a:extLst>
          </p:cNvPr>
          <p:cNvSpPr>
            <a:spLocks noGrp="1"/>
          </p:cNvSpPr>
          <p:nvPr>
            <p:ph type="body" sz="quarter" idx="25" hasCustomPrompt="1"/>
          </p:nvPr>
        </p:nvSpPr>
        <p:spPr>
          <a:xfrm>
            <a:off x="7247518" y="2761200"/>
            <a:ext cx="1539000" cy="2160000"/>
          </a:xfrm>
          <a:prstGeom prst="rect">
            <a:avLst/>
          </a:prstGeom>
        </p:spPr>
        <p:txBody>
          <a:bodyPr lIns="0" tIns="0" rIns="0" bIns="0"/>
          <a:lstStyle>
            <a:lvl1pPr marL="81000" marR="0" indent="-81000" algn="l" defTabSz="51443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88" indent="-128588">
              <a:lnSpc>
                <a:spcPts val="1600"/>
              </a:lnSpc>
              <a:buClr>
                <a:schemeClr val="bg1"/>
              </a:buClr>
              <a:defRPr lang="en-US" sz="1350" b="1" kern="1200" dirty="0" smtClean="0">
                <a:solidFill>
                  <a:schemeClr val="bg1"/>
                </a:solidFill>
                <a:latin typeface="+mn-lt"/>
                <a:ea typeface="Arial" charset="0"/>
                <a:cs typeface="Arial" charset="0"/>
              </a:defRPr>
            </a:lvl2pPr>
          </a:lstStyle>
          <a:p>
            <a:pPr marL="81000" marR="0" lvl="0" indent="-81000" algn="l" defTabSz="514436" rtl="0" eaLnBrk="1" fontAlgn="auto" latinLnBrk="0" hangingPunct="1">
              <a:lnSpc>
                <a:spcPts val="975"/>
              </a:lnSpc>
              <a:spcBef>
                <a:spcPts val="750"/>
              </a:spcBef>
              <a:spcAft>
                <a:spcPts val="0"/>
              </a:spcAft>
              <a:buClrTx/>
              <a:buSzTx/>
              <a:buFont typeface="Arial" charset="0"/>
              <a:buChar char="•"/>
              <a:tabLst/>
              <a:defRPr/>
            </a:pPr>
            <a:r>
              <a:rPr lang="fi-FI" noProof="1"/>
              <a:t>Add text</a:t>
            </a:r>
          </a:p>
          <a:p>
            <a:pPr marL="81000" lvl="0" indent="-81000" algn="l" defTabSz="514436" rtl="0" eaLnBrk="1" latinLnBrk="0" hangingPunct="1">
              <a:lnSpc>
                <a:spcPts val="975"/>
              </a:lnSpc>
              <a:buFont typeface="Arial" charset="0"/>
              <a:buChar char="•"/>
            </a:pPr>
            <a:endParaRPr lang="fi-FI" noProof="1"/>
          </a:p>
        </p:txBody>
      </p:sp>
    </p:spTree>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rocess slide - White">
    <p:spTree>
      <p:nvGrpSpPr>
        <p:cNvPr id="1" name=""/>
        <p:cNvGrpSpPr/>
        <p:nvPr/>
      </p:nvGrpSpPr>
      <p:grpSpPr>
        <a:xfrm>
          <a:off x="0" y="0"/>
          <a:ext cx="0" cy="0"/>
          <a:chOff x="0" y="0"/>
          <a:chExt cx="0" cy="0"/>
        </a:xfrm>
      </p:grpSpPr>
      <p:pic>
        <p:nvPicPr>
          <p:cNvPr id="15" name="Kuva 14">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866740"/>
            <a:ext cx="2025396" cy="845820"/>
          </a:xfrm>
          <a:prstGeom prst="rect">
            <a:avLst/>
          </a:prstGeom>
        </p:spPr>
      </p:pic>
      <p:sp>
        <p:nvSpPr>
          <p:cNvPr id="14" name="Slide Number Placeholder 5">
            <a:extLst>
              <a:ext uri="{FF2B5EF4-FFF2-40B4-BE49-F238E27FC236}">
                <a16:creationId xmlns:a16="http://schemas.microsoft.com/office/drawing/2014/main" id="{D9F47391-4AC0-4F7E-BFA1-6D69FD784378}"/>
              </a:ext>
            </a:extLst>
          </p:cNvPr>
          <p:cNvSpPr>
            <a:spLocks noGrp="1"/>
          </p:cNvSpPr>
          <p:nvPr>
            <p:ph type="sldNum" sz="quarter" idx="4"/>
          </p:nvPr>
        </p:nvSpPr>
        <p:spPr>
          <a:xfrm>
            <a:off x="6678800" y="5387366"/>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fi-FI" noProof="1" dirty="0" smtClean="0"/>
              <a:pPr/>
              <a:t>‹#›</a:t>
            </a:fld>
            <a:endParaRPr lang="fi-FI" noProof="1"/>
          </a:p>
        </p:txBody>
      </p:sp>
      <p:sp>
        <p:nvSpPr>
          <p:cNvPr id="16" name="Date Placeholder 3">
            <a:extLst>
              <a:ext uri="{FF2B5EF4-FFF2-40B4-BE49-F238E27FC236}">
                <a16:creationId xmlns:a16="http://schemas.microsoft.com/office/drawing/2014/main" id="{FEF0705C-E100-4768-B5FA-237B27E15CFD}"/>
              </a:ext>
            </a:extLst>
          </p:cNvPr>
          <p:cNvSpPr>
            <a:spLocks noGrp="1"/>
          </p:cNvSpPr>
          <p:nvPr>
            <p:ph type="dt" sz="half" idx="25"/>
          </p:nvPr>
        </p:nvSpPr>
        <p:spPr>
          <a:xfrm>
            <a:off x="6678800" y="5191934"/>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noProof="1"/>
              <a:t>dd.mm.yyyy</a:t>
            </a:r>
          </a:p>
        </p:txBody>
      </p:sp>
      <p:sp>
        <p:nvSpPr>
          <p:cNvPr id="17" name="Alatunnisteen paikkamerkki 1">
            <a:extLst>
              <a:ext uri="{FF2B5EF4-FFF2-40B4-BE49-F238E27FC236}">
                <a16:creationId xmlns:a16="http://schemas.microsoft.com/office/drawing/2014/main" id="{84C2D171-9BD9-4BE0-A001-56E7273902C0}"/>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noProof="1"/>
              <a:t>Your text here</a:t>
            </a:r>
          </a:p>
        </p:txBody>
      </p:sp>
      <p:sp>
        <p:nvSpPr>
          <p:cNvPr id="11" name="Text Placeholder 3"/>
          <p:cNvSpPr>
            <a:spLocks noGrp="1"/>
          </p:cNvSpPr>
          <p:nvPr>
            <p:ph type="body" sz="half" idx="10" hasCustomPrompt="1"/>
          </p:nvPr>
        </p:nvSpPr>
        <p:spPr>
          <a:xfrm>
            <a:off x="287339" y="156594"/>
            <a:ext cx="8497093" cy="1262979"/>
          </a:xfrm>
          <a:prstGeom prst="rect">
            <a:avLst/>
          </a:prstGeom>
        </p:spPr>
        <p:txBody>
          <a:bodyPr lIns="0" tIns="0" rIns="0" bIns="0"/>
          <a:lstStyle>
            <a:lvl1pPr marL="0" indent="0">
              <a:lnSpc>
                <a:spcPct val="100000"/>
              </a:lnSpc>
              <a:buNone/>
              <a:defRPr sz="4000" b="1"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a:t>
            </a:r>
          </a:p>
        </p:txBody>
      </p:sp>
      <p:sp>
        <p:nvSpPr>
          <p:cNvPr id="18" name="Text Placeholder 23">
            <a:extLst>
              <a:ext uri="{FF2B5EF4-FFF2-40B4-BE49-F238E27FC236}">
                <a16:creationId xmlns:a16="http://schemas.microsoft.com/office/drawing/2014/main" id="{5A785219-77A1-4CF0-A939-4566CAD2C201}"/>
              </a:ext>
            </a:extLst>
          </p:cNvPr>
          <p:cNvSpPr>
            <a:spLocks noGrp="1"/>
          </p:cNvSpPr>
          <p:nvPr>
            <p:ph type="body" sz="quarter" idx="16" hasCustomPrompt="1"/>
          </p:nvPr>
        </p:nvSpPr>
        <p:spPr>
          <a:xfrm>
            <a:off x="505754" y="1472400"/>
            <a:ext cx="1116000" cy="111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8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1</a:t>
            </a:r>
          </a:p>
        </p:txBody>
      </p:sp>
      <p:sp>
        <p:nvSpPr>
          <p:cNvPr id="19" name="Text Placeholder 23">
            <a:extLst>
              <a:ext uri="{FF2B5EF4-FFF2-40B4-BE49-F238E27FC236}">
                <a16:creationId xmlns:a16="http://schemas.microsoft.com/office/drawing/2014/main" id="{F924FFBD-1952-4A4B-AE2B-91BFD18A7D5D}"/>
              </a:ext>
            </a:extLst>
          </p:cNvPr>
          <p:cNvSpPr>
            <a:spLocks noGrp="1"/>
          </p:cNvSpPr>
          <p:nvPr>
            <p:ph type="body" sz="quarter" idx="17" hasCustomPrompt="1"/>
          </p:nvPr>
        </p:nvSpPr>
        <p:spPr>
          <a:xfrm>
            <a:off x="2243548" y="1472400"/>
            <a:ext cx="1116000" cy="111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8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2</a:t>
            </a:r>
          </a:p>
        </p:txBody>
      </p:sp>
      <p:sp>
        <p:nvSpPr>
          <p:cNvPr id="20" name="Text Placeholder 23">
            <a:extLst>
              <a:ext uri="{FF2B5EF4-FFF2-40B4-BE49-F238E27FC236}">
                <a16:creationId xmlns:a16="http://schemas.microsoft.com/office/drawing/2014/main" id="{DBB0696E-6FFC-44A4-A522-55390B1D25EC}"/>
              </a:ext>
            </a:extLst>
          </p:cNvPr>
          <p:cNvSpPr>
            <a:spLocks noGrp="1"/>
          </p:cNvSpPr>
          <p:nvPr>
            <p:ph type="body" sz="quarter" idx="18" hasCustomPrompt="1"/>
          </p:nvPr>
        </p:nvSpPr>
        <p:spPr>
          <a:xfrm>
            <a:off x="3981342" y="1472400"/>
            <a:ext cx="1116000" cy="111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8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3</a:t>
            </a:r>
          </a:p>
        </p:txBody>
      </p:sp>
      <p:sp>
        <p:nvSpPr>
          <p:cNvPr id="21" name="Text Placeholder 23">
            <a:extLst>
              <a:ext uri="{FF2B5EF4-FFF2-40B4-BE49-F238E27FC236}">
                <a16:creationId xmlns:a16="http://schemas.microsoft.com/office/drawing/2014/main" id="{F0E2DEEF-D2B7-446F-8F39-C73E6E59A134}"/>
              </a:ext>
            </a:extLst>
          </p:cNvPr>
          <p:cNvSpPr>
            <a:spLocks noGrp="1"/>
          </p:cNvSpPr>
          <p:nvPr>
            <p:ph type="body" sz="quarter" idx="19" hasCustomPrompt="1"/>
          </p:nvPr>
        </p:nvSpPr>
        <p:spPr>
          <a:xfrm>
            <a:off x="5719136" y="1472400"/>
            <a:ext cx="1116000" cy="111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8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4</a:t>
            </a:r>
          </a:p>
        </p:txBody>
      </p:sp>
      <p:sp>
        <p:nvSpPr>
          <p:cNvPr id="22" name="Text Placeholder 23">
            <a:extLst>
              <a:ext uri="{FF2B5EF4-FFF2-40B4-BE49-F238E27FC236}">
                <a16:creationId xmlns:a16="http://schemas.microsoft.com/office/drawing/2014/main" id="{6AFC920B-835F-4242-B095-C1AC2C7C8F04}"/>
              </a:ext>
            </a:extLst>
          </p:cNvPr>
          <p:cNvSpPr>
            <a:spLocks noGrp="1"/>
          </p:cNvSpPr>
          <p:nvPr>
            <p:ph type="body" sz="quarter" idx="20" hasCustomPrompt="1"/>
          </p:nvPr>
        </p:nvSpPr>
        <p:spPr>
          <a:xfrm>
            <a:off x="7456931" y="1472400"/>
            <a:ext cx="1116000" cy="111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8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436"/>
            <a:r>
              <a:rPr lang="fi-FI" noProof="1"/>
              <a:t>5</a:t>
            </a:r>
          </a:p>
        </p:txBody>
      </p:sp>
      <p:sp>
        <p:nvSpPr>
          <p:cNvPr id="23" name="Text Placeholder 3">
            <a:extLst>
              <a:ext uri="{FF2B5EF4-FFF2-40B4-BE49-F238E27FC236}">
                <a16:creationId xmlns:a16="http://schemas.microsoft.com/office/drawing/2014/main" id="{86694DC0-05C1-4FC9-947F-39946DF5BB34}"/>
              </a:ext>
            </a:extLst>
          </p:cNvPr>
          <p:cNvSpPr>
            <a:spLocks noGrp="1"/>
          </p:cNvSpPr>
          <p:nvPr>
            <p:ph type="body" sz="half" idx="2" hasCustomPrompt="1"/>
          </p:nvPr>
        </p:nvSpPr>
        <p:spPr>
          <a:xfrm>
            <a:off x="294254" y="2761200"/>
            <a:ext cx="1539000" cy="2160000"/>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 typeface="Arial"/>
              <a:buNone/>
              <a:tabLst/>
              <a:defRPr lang="en-GB" sz="1400" b="1" smtClean="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Point 1</a:t>
            </a:r>
          </a:p>
        </p:txBody>
      </p:sp>
      <p:sp>
        <p:nvSpPr>
          <p:cNvPr id="25" name="Text Placeholder 3">
            <a:extLst>
              <a:ext uri="{FF2B5EF4-FFF2-40B4-BE49-F238E27FC236}">
                <a16:creationId xmlns:a16="http://schemas.microsoft.com/office/drawing/2014/main" id="{B8F5D380-2215-45A1-8FC2-BCF210B09DAE}"/>
              </a:ext>
            </a:extLst>
          </p:cNvPr>
          <p:cNvSpPr>
            <a:spLocks noGrp="1"/>
          </p:cNvSpPr>
          <p:nvPr>
            <p:ph type="body" sz="half" idx="21" hasCustomPrompt="1"/>
          </p:nvPr>
        </p:nvSpPr>
        <p:spPr>
          <a:xfrm>
            <a:off x="2032048" y="2761200"/>
            <a:ext cx="1539000" cy="2160000"/>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 typeface="Arial"/>
              <a:buNone/>
              <a:tabLst/>
              <a:defRPr lang="en-GB" sz="1400" b="1" smtClean="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Point 2</a:t>
            </a:r>
          </a:p>
        </p:txBody>
      </p:sp>
      <p:sp>
        <p:nvSpPr>
          <p:cNvPr id="30" name="Text Placeholder 3">
            <a:extLst>
              <a:ext uri="{FF2B5EF4-FFF2-40B4-BE49-F238E27FC236}">
                <a16:creationId xmlns:a16="http://schemas.microsoft.com/office/drawing/2014/main" id="{53714DA1-E63B-4D3C-9817-D59D4DE3E2FD}"/>
              </a:ext>
            </a:extLst>
          </p:cNvPr>
          <p:cNvSpPr>
            <a:spLocks noGrp="1"/>
          </p:cNvSpPr>
          <p:nvPr>
            <p:ph type="body" sz="half" idx="22" hasCustomPrompt="1"/>
          </p:nvPr>
        </p:nvSpPr>
        <p:spPr>
          <a:xfrm>
            <a:off x="3769842" y="2761200"/>
            <a:ext cx="1539000" cy="2160000"/>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 typeface="Arial"/>
              <a:buNone/>
              <a:tabLst/>
              <a:defRPr lang="en-GB" sz="1400" b="1" smtClean="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Point 3</a:t>
            </a:r>
          </a:p>
        </p:txBody>
      </p:sp>
      <p:sp>
        <p:nvSpPr>
          <p:cNvPr id="31" name="Text Placeholder 3">
            <a:extLst>
              <a:ext uri="{FF2B5EF4-FFF2-40B4-BE49-F238E27FC236}">
                <a16:creationId xmlns:a16="http://schemas.microsoft.com/office/drawing/2014/main" id="{A113A793-89BD-48D6-9ED0-361ACD7703BF}"/>
              </a:ext>
            </a:extLst>
          </p:cNvPr>
          <p:cNvSpPr>
            <a:spLocks noGrp="1"/>
          </p:cNvSpPr>
          <p:nvPr>
            <p:ph type="body" sz="half" idx="23" hasCustomPrompt="1"/>
          </p:nvPr>
        </p:nvSpPr>
        <p:spPr>
          <a:xfrm>
            <a:off x="5507636" y="2761200"/>
            <a:ext cx="1539000" cy="2160000"/>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 typeface="Arial"/>
              <a:buNone/>
              <a:tabLst/>
              <a:defRPr lang="en-GB" sz="1400" b="1" smtClean="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Point 4</a:t>
            </a:r>
          </a:p>
        </p:txBody>
      </p:sp>
      <p:sp>
        <p:nvSpPr>
          <p:cNvPr id="32" name="Text Placeholder 3">
            <a:extLst>
              <a:ext uri="{FF2B5EF4-FFF2-40B4-BE49-F238E27FC236}">
                <a16:creationId xmlns:a16="http://schemas.microsoft.com/office/drawing/2014/main" id="{ADC00F78-0E40-44E0-AFFA-2C26F3D48997}"/>
              </a:ext>
            </a:extLst>
          </p:cNvPr>
          <p:cNvSpPr>
            <a:spLocks noGrp="1"/>
          </p:cNvSpPr>
          <p:nvPr>
            <p:ph type="body" sz="half" idx="24" hasCustomPrompt="1"/>
          </p:nvPr>
        </p:nvSpPr>
        <p:spPr>
          <a:xfrm>
            <a:off x="7245431" y="2761200"/>
            <a:ext cx="1539000" cy="2160000"/>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 typeface="Arial"/>
              <a:buNone/>
              <a:tabLst/>
              <a:defRPr lang="en-GB" sz="1400" b="1" smtClean="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Point 4</a:t>
            </a:r>
          </a:p>
        </p:txBody>
      </p:sp>
    </p:spTree>
    <p:extLst>
      <p:ext uri="{BB962C8B-B14F-4D97-AF65-F5344CB8AC3E}">
        <p14:creationId xmlns:p14="http://schemas.microsoft.com/office/powerpoint/2010/main" val="4012048773"/>
      </p:ext>
    </p:extLst>
  </p:cSld>
  <p:clrMapOvr>
    <a:masterClrMapping/>
  </p:clrMapOvr>
  <p:extLst>
    <p:ext uri="{DCECCB84-F9BA-43D5-87BE-67443E8EF086}">
      <p15:sldGuideLst xmlns:p15="http://schemas.microsoft.com/office/powerpoint/2012/main">
        <p15:guide id="1" pos="5534"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Closing slide - Social media icons">
    <p:spTree>
      <p:nvGrpSpPr>
        <p:cNvPr id="1" name=""/>
        <p:cNvGrpSpPr/>
        <p:nvPr/>
      </p:nvGrpSpPr>
      <p:grpSpPr>
        <a:xfrm>
          <a:off x="0" y="0"/>
          <a:ext cx="0" cy="0"/>
          <a:chOff x="0" y="0"/>
          <a:chExt cx="0" cy="0"/>
        </a:xfrm>
      </p:grpSpPr>
      <p:sp>
        <p:nvSpPr>
          <p:cNvPr id="5" name="Rectangle 4"/>
          <p:cNvSpPr/>
          <p:nvPr userDrawn="1"/>
        </p:nvSpPr>
        <p:spPr>
          <a:xfrm>
            <a:off x="-16450" y="0"/>
            <a:ext cx="9160449" cy="5715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sz="1620" noProof="1"/>
          </a:p>
        </p:txBody>
      </p:sp>
      <p:sp>
        <p:nvSpPr>
          <p:cNvPr id="12" name="Otsikko 1"/>
          <p:cNvSpPr txBox="1">
            <a:spLocks/>
          </p:cNvSpPr>
          <p:nvPr userDrawn="1"/>
        </p:nvSpPr>
        <p:spPr>
          <a:xfrm>
            <a:off x="3717366" y="3964834"/>
            <a:ext cx="1709289" cy="404836"/>
          </a:xfrm>
          <a:prstGeom prst="rect">
            <a:avLst/>
          </a:prstGeom>
        </p:spPr>
        <p:txBody>
          <a:bodyPr lIns="0" tIns="0" rIns="0" bIns="0" anchor="t" anchorCtr="0">
            <a:noAutofit/>
          </a:bodyPr>
          <a:lstStyle>
            <a:lvl1pPr algn="l" defTabSz="457200" rtl="0" eaLnBrk="0" fontAlgn="base" hangingPunct="0">
              <a:lnSpc>
                <a:spcPct val="85000"/>
              </a:lnSpc>
              <a:spcBef>
                <a:spcPct val="0"/>
              </a:spcBef>
              <a:spcAft>
                <a:spcPct val="0"/>
              </a:spcAft>
              <a:defRPr sz="3600" b="1" kern="1200" spc="-100">
                <a:solidFill>
                  <a:srgbClr val="FFFFFF"/>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1800" spc="0" baseline="0" noProof="1">
                <a:latin typeface="Arial"/>
                <a:cs typeface="Arial"/>
              </a:rPr>
              <a:t>aalto.fi</a:t>
            </a:r>
          </a:p>
        </p:txBody>
      </p:sp>
      <p:sp>
        <p:nvSpPr>
          <p:cNvPr id="16" name="Tekstin paikkamerkki 2">
            <a:extLst>
              <a:ext uri="{FF2B5EF4-FFF2-40B4-BE49-F238E27FC236}">
                <a16:creationId xmlns:a16="http://schemas.microsoft.com/office/drawing/2014/main" id="{B67CF44B-9D5D-46DC-B676-986416FB8384}"/>
              </a:ext>
            </a:extLst>
          </p:cNvPr>
          <p:cNvSpPr>
            <a:spLocks noGrp="1"/>
          </p:cNvSpPr>
          <p:nvPr>
            <p:ph type="body" sz="quarter" idx="10" hasCustomPrompt="1"/>
          </p:nvPr>
        </p:nvSpPr>
        <p:spPr>
          <a:xfrm>
            <a:off x="1576389" y="1516268"/>
            <a:ext cx="5995987" cy="1451219"/>
          </a:xfrm>
          <a:prstGeom prst="rect">
            <a:avLst/>
          </a:prstGeom>
        </p:spPr>
        <p:txBody>
          <a:bodyPr anchor="b" anchorCtr="0"/>
          <a:lstStyle>
            <a:lvl1pPr marL="0" indent="0" algn="ctr">
              <a:lnSpc>
                <a:spcPct val="100000"/>
              </a:lnSpc>
              <a:buNone/>
              <a:defRPr sz="4000" b="1">
                <a:solidFill>
                  <a:srgbClr val="FFFFFF"/>
                </a:solidFill>
                <a:latin typeface="+mj-lt"/>
              </a:defRPr>
            </a:lvl1pPr>
            <a:lvl2pPr marL="342900" indent="0">
              <a:buNone/>
              <a:defRPr/>
            </a:lvl2pPr>
          </a:lstStyle>
          <a:p>
            <a:pPr lvl="0"/>
            <a:r>
              <a:rPr lang="fi-FI" noProof="1"/>
              <a:t>Add text</a:t>
            </a:r>
          </a:p>
        </p:txBody>
      </p:sp>
      <p:pic>
        <p:nvPicPr>
          <p:cNvPr id="13" name="Kuva 12">
            <a:extLs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4019264"/>
            <a:ext cx="1734813" cy="1690668"/>
          </a:xfrm>
          <a:prstGeom prst="rect">
            <a:avLst/>
          </a:prstGeom>
        </p:spPr>
      </p:pic>
      <p:grpSp>
        <p:nvGrpSpPr>
          <p:cNvPr id="14" name="Group 14">
            <a:extLst>
              <a:ext uri="{FF2B5EF4-FFF2-40B4-BE49-F238E27FC236}">
                <a16:creationId xmlns:a16="http://schemas.microsoft.com/office/drawing/2014/main" id="{E4D45A9B-D587-4454-9DD1-F6BCA7D08906}"/>
              </a:ext>
            </a:extLst>
          </p:cNvPr>
          <p:cNvGrpSpPr/>
          <p:nvPr userDrawn="1"/>
        </p:nvGrpSpPr>
        <p:grpSpPr>
          <a:xfrm>
            <a:off x="3080871" y="3200262"/>
            <a:ext cx="2982257" cy="419100"/>
            <a:chOff x="3079396" y="2265361"/>
            <a:chExt cx="2982257" cy="419100"/>
          </a:xfrm>
        </p:grpSpPr>
        <p:pic>
          <p:nvPicPr>
            <p:cNvPr id="15" name="Picture 5">
              <a:hlinkClick r:id="rId3"/>
              <a:extLst>
                <a:ext uri="{FF2B5EF4-FFF2-40B4-BE49-F238E27FC236}">
                  <a16:creationId xmlns:a16="http://schemas.microsoft.com/office/drawing/2014/main" id="{DA9AC882-E1D0-4495-9595-A4C3814892BF}"/>
                </a:ext>
              </a:extLst>
            </p:cNvPr>
            <p:cNvPicPr>
              <a:picLocks noChangeAspect="1"/>
            </p:cNvPicPr>
            <p:nvPr/>
          </p:nvPicPr>
          <p:blipFill>
            <a:blip r:embed="rId4"/>
            <a:stretch>
              <a:fillRect/>
            </a:stretch>
          </p:blipFill>
          <p:spPr>
            <a:xfrm>
              <a:off x="5642553" y="2265361"/>
              <a:ext cx="419100" cy="419100"/>
            </a:xfrm>
            <a:prstGeom prst="rect">
              <a:avLst/>
            </a:prstGeom>
          </p:spPr>
        </p:pic>
        <p:pic>
          <p:nvPicPr>
            <p:cNvPr id="17" name="Picture 6">
              <a:hlinkClick r:id="rId5"/>
              <a:extLst>
                <a:ext uri="{FF2B5EF4-FFF2-40B4-BE49-F238E27FC236}">
                  <a16:creationId xmlns:a16="http://schemas.microsoft.com/office/drawing/2014/main" id="{C515D776-71AD-4AA8-A4F1-BB124B723775}"/>
                </a:ext>
              </a:extLst>
            </p:cNvPr>
            <p:cNvPicPr>
              <a:picLocks noChangeAspect="1"/>
            </p:cNvPicPr>
            <p:nvPr/>
          </p:nvPicPr>
          <p:blipFill>
            <a:blip r:embed="rId6"/>
            <a:stretch>
              <a:fillRect/>
            </a:stretch>
          </p:blipFill>
          <p:spPr>
            <a:xfrm>
              <a:off x="4119898" y="2265361"/>
              <a:ext cx="419100" cy="419100"/>
            </a:xfrm>
            <a:prstGeom prst="rect">
              <a:avLst/>
            </a:prstGeom>
          </p:spPr>
        </p:pic>
        <p:pic>
          <p:nvPicPr>
            <p:cNvPr id="18" name="Picture 7">
              <a:hlinkClick r:id="rId7"/>
              <a:extLst>
                <a:ext uri="{FF2B5EF4-FFF2-40B4-BE49-F238E27FC236}">
                  <a16:creationId xmlns:a16="http://schemas.microsoft.com/office/drawing/2014/main" id="{C6B94B1E-B2C8-4163-9B9C-EBFCDB29BC9D}"/>
                </a:ext>
              </a:extLst>
            </p:cNvPr>
            <p:cNvPicPr>
              <a:picLocks noChangeAspect="1"/>
            </p:cNvPicPr>
            <p:nvPr/>
          </p:nvPicPr>
          <p:blipFill>
            <a:blip r:embed="rId8"/>
            <a:stretch>
              <a:fillRect/>
            </a:stretch>
          </p:blipFill>
          <p:spPr>
            <a:xfrm>
              <a:off x="4627449" y="2265361"/>
              <a:ext cx="419100" cy="419100"/>
            </a:xfrm>
            <a:prstGeom prst="rect">
              <a:avLst/>
            </a:prstGeom>
          </p:spPr>
        </p:pic>
        <p:pic>
          <p:nvPicPr>
            <p:cNvPr id="19" name="Picture 8">
              <a:hlinkClick r:id="rId9"/>
              <a:extLst>
                <a:ext uri="{FF2B5EF4-FFF2-40B4-BE49-F238E27FC236}">
                  <a16:creationId xmlns:a16="http://schemas.microsoft.com/office/drawing/2014/main" id="{101F2BAB-6E64-40EF-9573-182A32B26E0C}"/>
                </a:ext>
              </a:extLst>
            </p:cNvPr>
            <p:cNvPicPr>
              <a:picLocks noChangeAspect="1"/>
            </p:cNvPicPr>
            <p:nvPr/>
          </p:nvPicPr>
          <p:blipFill>
            <a:blip r:embed="rId10"/>
            <a:stretch>
              <a:fillRect/>
            </a:stretch>
          </p:blipFill>
          <p:spPr>
            <a:xfrm>
              <a:off x="3612347" y="2265361"/>
              <a:ext cx="419100" cy="419100"/>
            </a:xfrm>
            <a:prstGeom prst="rect">
              <a:avLst/>
            </a:prstGeom>
          </p:spPr>
        </p:pic>
        <p:pic>
          <p:nvPicPr>
            <p:cNvPr id="20" name="Picture 9">
              <a:hlinkClick r:id="rId11"/>
              <a:extLst>
                <a:ext uri="{FF2B5EF4-FFF2-40B4-BE49-F238E27FC236}">
                  <a16:creationId xmlns:a16="http://schemas.microsoft.com/office/drawing/2014/main" id="{8936A921-289D-4BDB-8DF1-DC5D92C67D33}"/>
                </a:ext>
              </a:extLst>
            </p:cNvPr>
            <p:cNvPicPr>
              <a:picLocks noChangeAspect="1"/>
            </p:cNvPicPr>
            <p:nvPr/>
          </p:nvPicPr>
          <p:blipFill>
            <a:blip r:embed="rId12"/>
            <a:stretch>
              <a:fillRect/>
            </a:stretch>
          </p:blipFill>
          <p:spPr>
            <a:xfrm>
              <a:off x="3079396" y="2265361"/>
              <a:ext cx="444500" cy="419100"/>
            </a:xfrm>
            <a:prstGeom prst="rect">
              <a:avLst/>
            </a:prstGeom>
          </p:spPr>
        </p:pic>
        <p:pic>
          <p:nvPicPr>
            <p:cNvPr id="21" name="Picture 11">
              <a:hlinkClick r:id="rId13"/>
              <a:extLst>
                <a:ext uri="{FF2B5EF4-FFF2-40B4-BE49-F238E27FC236}">
                  <a16:creationId xmlns:a16="http://schemas.microsoft.com/office/drawing/2014/main" id="{9026E95B-8E3C-411A-B9FC-80DC2BA3F551}"/>
                </a:ext>
              </a:extLst>
            </p:cNvPr>
            <p:cNvPicPr>
              <a:picLocks noChangeAspect="1"/>
            </p:cNvPicPr>
            <p:nvPr/>
          </p:nvPicPr>
          <p:blipFill>
            <a:blip r:embed="rId14"/>
            <a:stretch>
              <a:fillRect/>
            </a:stretch>
          </p:blipFill>
          <p:spPr>
            <a:xfrm>
              <a:off x="5135000" y="2265361"/>
              <a:ext cx="419100" cy="419100"/>
            </a:xfrm>
            <a:prstGeom prst="rect">
              <a:avLst/>
            </a:prstGeom>
          </p:spPr>
        </p:pic>
      </p:grpSp>
    </p:spTree>
    <p:extLst>
      <p:ext uri="{BB962C8B-B14F-4D97-AF65-F5344CB8AC3E}">
        <p14:creationId xmlns:p14="http://schemas.microsoft.com/office/powerpoint/2010/main" val="63742777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eader Slide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i-FI" sz="1013" noProof="1"/>
          </a:p>
        </p:txBody>
      </p:sp>
      <p:sp>
        <p:nvSpPr>
          <p:cNvPr id="9" name="Title 8"/>
          <p:cNvSpPr>
            <a:spLocks noGrp="1"/>
          </p:cNvSpPr>
          <p:nvPr>
            <p:ph type="title" hasCustomPrompt="1"/>
          </p:nvPr>
        </p:nvSpPr>
        <p:spPr>
          <a:xfrm>
            <a:off x="442399" y="996333"/>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fi-FI" noProof="1"/>
              <a:t>Headline</a:t>
            </a:r>
          </a:p>
        </p:txBody>
      </p:sp>
      <p:sp>
        <p:nvSpPr>
          <p:cNvPr id="13" name="Text Placeholder 3"/>
          <p:cNvSpPr>
            <a:spLocks noGrp="1"/>
          </p:cNvSpPr>
          <p:nvPr>
            <p:ph type="body" sz="half" idx="2" hasCustomPrompt="1"/>
          </p:nvPr>
        </p:nvSpPr>
        <p:spPr>
          <a:xfrm>
            <a:off x="442399" y="1979220"/>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Sub Headline</a:t>
            </a:r>
          </a:p>
        </p:txBody>
      </p:sp>
      <p:sp>
        <p:nvSpPr>
          <p:cNvPr id="12" name="Text Placeholder 3"/>
          <p:cNvSpPr>
            <a:spLocks noGrp="1"/>
          </p:cNvSpPr>
          <p:nvPr>
            <p:ph type="body" sz="half" idx="11" hasCustomPrompt="1"/>
          </p:nvPr>
        </p:nvSpPr>
        <p:spPr>
          <a:xfrm>
            <a:off x="442399" y="3104592"/>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Name</a:t>
            </a:r>
          </a:p>
        </p:txBody>
      </p:sp>
      <p:sp>
        <p:nvSpPr>
          <p:cNvPr id="16" name="Text Placeholder 3"/>
          <p:cNvSpPr>
            <a:spLocks noGrp="1"/>
          </p:cNvSpPr>
          <p:nvPr>
            <p:ph type="body" sz="half" idx="12" hasCustomPrompt="1"/>
          </p:nvPr>
        </p:nvSpPr>
        <p:spPr>
          <a:xfrm>
            <a:off x="442399"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Date</a:t>
            </a:r>
          </a:p>
        </p:txBody>
      </p:sp>
      <p:sp>
        <p:nvSpPr>
          <p:cNvPr id="14" name="Picture Placeholder 2"/>
          <p:cNvSpPr>
            <a:spLocks noGrp="1"/>
          </p:cNvSpPr>
          <p:nvPr>
            <p:ph type="pic" idx="13" hasCustomPrompt="1"/>
          </p:nvPr>
        </p:nvSpPr>
        <p:spPr>
          <a:xfrm>
            <a:off x="4564419" y="0"/>
            <a:ext cx="4579582" cy="5715000"/>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a:buNone/>
              <a:tabLst/>
              <a:defRPr sz="2400" b="1" i="0" baseline="0">
                <a:solidFill>
                  <a:schemeClr val="bg1">
                    <a:alpha val="62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i-FI" noProof="1"/>
              <a:t>Click icon to add image.</a:t>
            </a:r>
          </a:p>
          <a:p>
            <a:r>
              <a:rPr lang="fi-FI" noProof="1"/>
              <a:t>Fit the image to frame </a:t>
            </a:r>
            <a:br>
              <a:rPr lang="fi-FI" noProof="1"/>
            </a:br>
            <a:r>
              <a:rPr lang="fi-FI" noProof="1"/>
              <a:t>by choosing: </a:t>
            </a:r>
            <a:br>
              <a:rPr lang="fi-FI" noProof="1"/>
            </a:br>
            <a:r>
              <a:rPr lang="fi-FI" noProof="1"/>
              <a:t>crop&gt;fit / rajaa&gt;sovita</a:t>
            </a:r>
          </a:p>
        </p:txBody>
      </p:sp>
      <p:pic>
        <p:nvPicPr>
          <p:cNvPr id="10" name="Kuva 9">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024332"/>
            <a:ext cx="1750409" cy="1690668"/>
          </a:xfrm>
          <a:prstGeom prst="rect">
            <a:avLst/>
          </a:prstGeom>
        </p:spPr>
      </p:pic>
    </p:spTree>
    <p:extLst>
      <p:ext uri="{BB962C8B-B14F-4D97-AF65-F5344CB8AC3E}">
        <p14:creationId xmlns:p14="http://schemas.microsoft.com/office/powerpoint/2010/main" val="7582861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ody slide - 1 wide column">
    <p:spTree>
      <p:nvGrpSpPr>
        <p:cNvPr id="1" name=""/>
        <p:cNvGrpSpPr/>
        <p:nvPr/>
      </p:nvGrpSpPr>
      <p:grpSpPr>
        <a:xfrm>
          <a:off x="0" y="0"/>
          <a:ext cx="0" cy="0"/>
          <a:chOff x="0" y="0"/>
          <a:chExt cx="0" cy="0"/>
        </a:xfrm>
      </p:grpSpPr>
      <p:pic>
        <p:nvPicPr>
          <p:cNvPr id="5" name="Kuva 4">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874303"/>
            <a:ext cx="2025396" cy="845820"/>
          </a:xfrm>
          <a:prstGeom prst="rect">
            <a:avLst/>
          </a:prstGeom>
        </p:spPr>
      </p:pic>
      <p:sp>
        <p:nvSpPr>
          <p:cNvPr id="11" name="Text Placeholder 3"/>
          <p:cNvSpPr>
            <a:spLocks noGrp="1"/>
          </p:cNvSpPr>
          <p:nvPr>
            <p:ph type="body" sz="half" idx="10" hasCustomPrompt="1"/>
          </p:nvPr>
        </p:nvSpPr>
        <p:spPr>
          <a:xfrm>
            <a:off x="292329" y="156787"/>
            <a:ext cx="8492897" cy="1110638"/>
          </a:xfrm>
          <a:prstGeom prst="rect">
            <a:avLst/>
          </a:prstGeom>
        </p:spPr>
        <p:txBody>
          <a:bodyPr lIns="0" tIns="0" rIns="0" bIns="0"/>
          <a:lstStyle>
            <a:lvl1pPr marL="0" indent="0">
              <a:lnSpc>
                <a:spcPct val="100000"/>
              </a:lnSpc>
              <a:buNone/>
              <a:defRPr sz="4000" b="1"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 </a:t>
            </a:r>
          </a:p>
        </p:txBody>
      </p:sp>
      <p:sp>
        <p:nvSpPr>
          <p:cNvPr id="13" name="Text Placeholder 3"/>
          <p:cNvSpPr>
            <a:spLocks noGrp="1"/>
          </p:cNvSpPr>
          <p:nvPr>
            <p:ph type="body" sz="half" idx="11" hasCustomPrompt="1"/>
          </p:nvPr>
        </p:nvSpPr>
        <p:spPr>
          <a:xfrm>
            <a:off x="292329" y="1504597"/>
            <a:ext cx="8492897" cy="3388289"/>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650" indent="-271463">
              <a:buFont typeface="Arial" panose="020B0604020202020204" pitchFamily="34" charset="0"/>
              <a:buChar char="•"/>
              <a:defRPr sz="2100"/>
            </a:lvl2pPr>
            <a:lvl3pPr marL="804863" indent="-176213">
              <a:buFont typeface="Arial" panose="020B0604020202020204" pitchFamily="34" charset="0"/>
              <a:buChar char="•"/>
              <a:defRPr sz="16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Your text here</a:t>
            </a:r>
          </a:p>
          <a:p>
            <a:pPr lvl="1"/>
            <a:r>
              <a:rPr lang="fi-FI" noProof="1"/>
              <a:t>Second level</a:t>
            </a:r>
          </a:p>
          <a:p>
            <a:pPr lvl="2"/>
            <a:r>
              <a:rPr lang="fi-FI" noProof="1"/>
              <a:t>Third level</a:t>
            </a:r>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noProof="1"/>
              <a:t>dd.mm.yyyy</a:t>
            </a:r>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noProof="1"/>
              <a:t>Your text here</a:t>
            </a:r>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1497419491"/>
      </p:ext>
    </p:extLst>
  </p:cSld>
  <p:clrMapOvr>
    <a:masterClrMapping/>
  </p:clrMapOvr>
  <p:extLst>
    <p:ext uri="{DCECCB84-F9BA-43D5-87BE-67443E8EF086}">
      <p15:sldGuideLst xmlns:p15="http://schemas.microsoft.com/office/powerpoint/2012/main">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guide id="8" orient="horz" pos="9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ody slide - 2 text columns ">
    <p:spTree>
      <p:nvGrpSpPr>
        <p:cNvPr id="1" name=""/>
        <p:cNvGrpSpPr/>
        <p:nvPr/>
      </p:nvGrpSpPr>
      <p:grpSpPr>
        <a:xfrm>
          <a:off x="0" y="0"/>
          <a:ext cx="0" cy="0"/>
          <a:chOff x="0" y="0"/>
          <a:chExt cx="0" cy="0"/>
        </a:xfrm>
      </p:grpSpPr>
      <p:pic>
        <p:nvPicPr>
          <p:cNvPr id="2" name="Kuva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868860"/>
            <a:ext cx="2025396" cy="845820"/>
          </a:xfrm>
          <a:prstGeom prst="rect">
            <a:avLst/>
          </a:prstGeom>
        </p:spPr>
      </p:pic>
      <p:sp>
        <p:nvSpPr>
          <p:cNvPr id="11" name="Text Placeholder 3"/>
          <p:cNvSpPr>
            <a:spLocks noGrp="1"/>
          </p:cNvSpPr>
          <p:nvPr>
            <p:ph type="body" sz="half" idx="10" hasCustomPrompt="1"/>
          </p:nvPr>
        </p:nvSpPr>
        <p:spPr>
          <a:xfrm>
            <a:off x="292881" y="155139"/>
            <a:ext cx="8497093" cy="1129216"/>
          </a:xfrm>
          <a:prstGeom prst="rect">
            <a:avLst/>
          </a:prstGeom>
        </p:spPr>
        <p:txBody>
          <a:bodyPr lIns="0" tIns="0" rIns="0" bIns="0" anchor="t"/>
          <a:lstStyle>
            <a:lvl1pPr marL="0" indent="0">
              <a:lnSpc>
                <a:spcPct val="100000"/>
              </a:lnSpc>
              <a:buNone/>
              <a:defRPr sz="4000" b="1"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a:t>
            </a:r>
          </a:p>
        </p:txBody>
      </p:sp>
      <p:sp>
        <p:nvSpPr>
          <p:cNvPr id="13" name="Text Placeholder 3"/>
          <p:cNvSpPr>
            <a:spLocks noGrp="1"/>
          </p:cNvSpPr>
          <p:nvPr>
            <p:ph type="body" sz="half" idx="11" hasCustomPrompt="1"/>
          </p:nvPr>
        </p:nvSpPr>
        <p:spPr>
          <a:xfrm>
            <a:off x="287339" y="1622732"/>
            <a:ext cx="4150122" cy="3262458"/>
          </a:xfrm>
          <a:prstGeom prst="rect">
            <a:avLst/>
          </a:prstGeom>
        </p:spPr>
        <p:txBody>
          <a:bodyPr lIns="0" tIns="0" rIns="0" bIns="0"/>
          <a:lstStyle>
            <a:lvl1pPr marL="342900" marR="0" indent="-34290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650" indent="-285750">
              <a:buFont typeface="Arial" panose="020B0604020202020204" pitchFamily="34" charset="0"/>
              <a:buChar char="•"/>
              <a:defRPr sz="2100"/>
            </a:lvl2pPr>
            <a:lvl3pPr marL="804863" indent="-176213">
              <a:buFont typeface="Arial" panose="020B0604020202020204" pitchFamily="34" charset="0"/>
              <a:buChar char="•"/>
              <a:defRPr sz="16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Your text here</a:t>
            </a:r>
          </a:p>
          <a:p>
            <a:pPr lvl="1"/>
            <a:r>
              <a:rPr lang="fi-FI" noProof="1"/>
              <a:t>Second level</a:t>
            </a:r>
          </a:p>
          <a:p>
            <a:pPr lvl="2"/>
            <a:r>
              <a:rPr lang="fi-FI" noProof="1"/>
              <a:t>Third level</a:t>
            </a:r>
          </a:p>
        </p:txBody>
      </p:sp>
      <p:sp>
        <p:nvSpPr>
          <p:cNvPr id="21" name="Text Placeholder 3"/>
          <p:cNvSpPr>
            <a:spLocks noGrp="1"/>
          </p:cNvSpPr>
          <p:nvPr>
            <p:ph type="body" sz="half" idx="12" hasCustomPrompt="1"/>
          </p:nvPr>
        </p:nvSpPr>
        <p:spPr>
          <a:xfrm>
            <a:off x="4706541" y="1622732"/>
            <a:ext cx="4078684" cy="3262458"/>
          </a:xfrm>
          <a:prstGeom prst="rect">
            <a:avLst/>
          </a:prstGeom>
        </p:spPr>
        <p:txBody>
          <a:bodyPr lIns="0" tIns="0" rIns="0" bIns="0"/>
          <a:lstStyle>
            <a:lvl1pPr marL="342900" marR="0" indent="-342900" algn="l" defTabSz="685800"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650" indent="-285750">
              <a:buFont typeface="Arial" panose="020B0604020202020204" pitchFamily="34" charset="0"/>
              <a:buChar char="•"/>
              <a:defRPr sz="2100"/>
            </a:lvl2pPr>
            <a:lvl3pPr marL="804863" indent="-176213">
              <a:buFont typeface="Arial" panose="020B0604020202020204" pitchFamily="34" charset="0"/>
              <a:buChar char="•"/>
              <a:defRPr sz="16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Your text here</a:t>
            </a:r>
          </a:p>
          <a:p>
            <a:pPr lvl="1"/>
            <a:r>
              <a:rPr lang="fi-FI" noProof="1"/>
              <a:t>Second level</a:t>
            </a:r>
          </a:p>
          <a:p>
            <a:pPr lvl="2"/>
            <a:r>
              <a:rPr lang="fi-FI" noProof="1"/>
              <a:t>Third level</a:t>
            </a:r>
          </a:p>
        </p:txBody>
      </p:sp>
      <p:sp>
        <p:nvSpPr>
          <p:cNvPr id="3" name="Päivämäärän paikkamerkki 2">
            <a:extLst>
              <a:ext uri="{FF2B5EF4-FFF2-40B4-BE49-F238E27FC236}">
                <a16:creationId xmlns:a16="http://schemas.microsoft.com/office/drawing/2014/main" id="{0ACE9B33-D0C7-4AF1-A02A-1559773A78AC}"/>
              </a:ext>
            </a:extLst>
          </p:cNvPr>
          <p:cNvSpPr>
            <a:spLocks noGrp="1"/>
          </p:cNvSpPr>
          <p:nvPr>
            <p:ph type="dt" sz="half" idx="13"/>
          </p:nvPr>
        </p:nvSpPr>
        <p:spPr/>
        <p:txBody>
          <a:bodyPr/>
          <a:lstStyle/>
          <a:p>
            <a:r>
              <a:rPr lang="fi-FI" noProof="1"/>
              <a:t>dd.mm.yyyy</a:t>
            </a:r>
          </a:p>
        </p:txBody>
      </p:sp>
      <p:sp>
        <p:nvSpPr>
          <p:cNvPr id="4" name="Alatunnisteen paikkamerkki 3">
            <a:extLst>
              <a:ext uri="{FF2B5EF4-FFF2-40B4-BE49-F238E27FC236}">
                <a16:creationId xmlns:a16="http://schemas.microsoft.com/office/drawing/2014/main" id="{8F7430A1-7AEB-4722-97B3-51719F60574B}"/>
              </a:ext>
            </a:extLst>
          </p:cNvPr>
          <p:cNvSpPr>
            <a:spLocks noGrp="1"/>
          </p:cNvSpPr>
          <p:nvPr>
            <p:ph type="ftr" sz="quarter" idx="14"/>
          </p:nvPr>
        </p:nvSpPr>
        <p:spPr/>
        <p:txBody>
          <a:bodyPr/>
          <a:lstStyle/>
          <a:p>
            <a:r>
              <a:rPr lang="fi-FI" noProof="1"/>
              <a:t>Your text here</a:t>
            </a:r>
          </a:p>
        </p:txBody>
      </p:sp>
      <p:sp>
        <p:nvSpPr>
          <p:cNvPr id="5" name="Dian numeron paikkamerkki 4">
            <a:extLst>
              <a:ext uri="{FF2B5EF4-FFF2-40B4-BE49-F238E27FC236}">
                <a16:creationId xmlns:a16="http://schemas.microsoft.com/office/drawing/2014/main" id="{75B56DD1-CE07-4F8B-9EEB-5CFC86C5CCF2}"/>
              </a:ext>
            </a:extLst>
          </p:cNvPr>
          <p:cNvSpPr>
            <a:spLocks noGrp="1"/>
          </p:cNvSpPr>
          <p:nvPr>
            <p:ph type="sldNum" sz="quarter" idx="15"/>
          </p:nvPr>
        </p:nvSpPr>
        <p:spPr/>
        <p:txBody>
          <a:bodyPr/>
          <a:lstStyle/>
          <a:p>
            <a:fld id="{28F7F04C-F568-F649-A2AE-EA61C66B69B4}" type="slidenum">
              <a:rPr lang="fi-FI" noProof="1" dirty="0" smtClean="0"/>
              <a:pPr/>
              <a:t>‹#›</a:t>
            </a:fld>
            <a:endParaRPr lang="fi-FI" noProof="1"/>
          </a:p>
        </p:txBody>
      </p:sp>
    </p:spTree>
  </p:cSld>
  <p:clrMapOvr>
    <a:masterClrMapping/>
  </p:clrMapOvr>
  <p:extLst>
    <p:ext uri="{DCECCB84-F9BA-43D5-87BE-67443E8EF086}">
      <p15:sldGuideLst xmlns:p15="http://schemas.microsoft.com/office/powerpoint/2012/main">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guide id="8" pos="181" userDrawn="1">
          <p15:clr>
            <a:srgbClr val="FBAE40"/>
          </p15:clr>
        </p15:guide>
        <p15:guide id="9" orient="horz" pos="9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Body slide - Black text - Image">
    <p:spTree>
      <p:nvGrpSpPr>
        <p:cNvPr id="1" name=""/>
        <p:cNvGrpSpPr/>
        <p:nvPr/>
      </p:nvGrpSpPr>
      <p:grpSpPr>
        <a:xfrm>
          <a:off x="0" y="0"/>
          <a:ext cx="0" cy="0"/>
          <a:chOff x="0" y="0"/>
          <a:chExt cx="0" cy="0"/>
        </a:xfrm>
      </p:grpSpPr>
      <p:pic>
        <p:nvPicPr>
          <p:cNvPr id="7" name="Kuva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866740"/>
            <a:ext cx="2025396" cy="845820"/>
          </a:xfrm>
          <a:prstGeom prst="rect">
            <a:avLst/>
          </a:prstGeom>
        </p:spPr>
      </p:pic>
      <p:sp>
        <p:nvSpPr>
          <p:cNvPr id="8" name="Picture Placeholder 2"/>
          <p:cNvSpPr>
            <a:spLocks noGrp="1"/>
          </p:cNvSpPr>
          <p:nvPr>
            <p:ph type="pic" idx="11" hasCustomPrompt="1"/>
          </p:nvPr>
        </p:nvSpPr>
        <p:spPr>
          <a:xfrm>
            <a:off x="4710794" y="0"/>
            <a:ext cx="4433207" cy="5715000"/>
          </a:xfrm>
          <a:prstGeom prst="rect">
            <a:avLst/>
          </a:prstGeom>
        </p:spPr>
        <p:txBody>
          <a:bodyPr/>
          <a:lstStyle>
            <a:lvl1pPr marL="0" indent="0">
              <a:buNone/>
              <a:defRPr sz="2400" b="1" baseline="0">
                <a:solidFill>
                  <a:schemeClr val="bg1">
                    <a:lumMod val="85000"/>
                    <a:alpha val="62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i-FI" noProof="1"/>
              <a:t>Click icon to add image</a:t>
            </a:r>
            <a:br>
              <a:rPr lang="fi-FI" noProof="1"/>
            </a:br>
            <a:br>
              <a:rPr lang="fi-FI" noProof="1"/>
            </a:br>
            <a:r>
              <a:rPr lang="fi-FI" noProof="1"/>
              <a:t>Fit the image to frame </a:t>
            </a:r>
            <a:br>
              <a:rPr lang="fi-FI" noProof="1"/>
            </a:br>
            <a:r>
              <a:rPr lang="fi-FI" noProof="1"/>
              <a:t>by choosing: </a:t>
            </a:r>
            <a:br>
              <a:rPr lang="fi-FI" noProof="1"/>
            </a:br>
            <a:r>
              <a:rPr lang="fi-FI" noProof="1"/>
              <a:t>crop&gt;fit / rajaa&gt;sovita</a:t>
            </a:r>
          </a:p>
        </p:txBody>
      </p:sp>
      <p:sp>
        <p:nvSpPr>
          <p:cNvPr id="4" name="Text Placeholder 3"/>
          <p:cNvSpPr>
            <a:spLocks noGrp="1"/>
          </p:cNvSpPr>
          <p:nvPr>
            <p:ph type="body" sz="half" idx="2" hasCustomPrompt="1"/>
          </p:nvPr>
        </p:nvSpPr>
        <p:spPr>
          <a:xfrm>
            <a:off x="287339" y="1634675"/>
            <a:ext cx="4052221" cy="3250514"/>
          </a:xfrm>
          <a:prstGeom prst="rect">
            <a:avLst/>
          </a:prstGeom>
        </p:spPr>
        <p:txBody>
          <a:bodyPr lIns="0" tIns="0" rIns="0" bIns="0"/>
          <a:lstStyle>
            <a:lvl1pPr marL="0" marR="0" indent="0" algn="l" defTabSz="685800" rtl="0" eaLnBrk="1" fontAlgn="auto" latinLnBrk="0" hangingPunct="1">
              <a:lnSpc>
                <a:spcPct val="100000"/>
              </a:lnSpc>
              <a:spcBef>
                <a:spcPts val="750"/>
              </a:spcBef>
              <a:spcAft>
                <a:spcPts val="0"/>
              </a:spcAft>
              <a:buClrTx/>
              <a:buSzTx/>
              <a:buFontTx/>
              <a:buNone/>
              <a:tabLst/>
              <a:defRPr lang="en-GB" sz="2100" b="1" smtClean="0"/>
            </a:lvl1pPr>
            <a:lvl2pPr marL="342900" indent="0">
              <a:buFontTx/>
              <a:buNone/>
              <a:defRPr sz="2100"/>
            </a:lvl2pPr>
            <a:lvl3pPr marL="628650" indent="0">
              <a:buFontTx/>
              <a:buNone/>
              <a:defRPr sz="16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Your text here</a:t>
            </a:r>
          </a:p>
        </p:txBody>
      </p:sp>
      <p:sp>
        <p:nvSpPr>
          <p:cNvPr id="11" name="Text Placeholder 3"/>
          <p:cNvSpPr>
            <a:spLocks noGrp="1"/>
          </p:cNvSpPr>
          <p:nvPr>
            <p:ph type="body" sz="half" idx="10" hasCustomPrompt="1"/>
          </p:nvPr>
        </p:nvSpPr>
        <p:spPr>
          <a:xfrm>
            <a:off x="287339" y="163856"/>
            <a:ext cx="4052221" cy="1157194"/>
          </a:xfrm>
          <a:prstGeom prst="rect">
            <a:avLst/>
          </a:prstGeom>
        </p:spPr>
        <p:txBody>
          <a:bodyPr lIns="0" tIns="0" rIns="0" bIns="0"/>
          <a:lstStyle>
            <a:lvl1pPr marL="0" indent="0">
              <a:lnSpc>
                <a:spcPct val="100000"/>
              </a:lnSpc>
              <a:buNone/>
              <a:defRPr sz="4000" b="1"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a:t>
            </a:r>
          </a:p>
        </p:txBody>
      </p:sp>
      <p:sp>
        <p:nvSpPr>
          <p:cNvPr id="6" name="Päivämäärän paikkamerkki 5"/>
          <p:cNvSpPr>
            <a:spLocks noGrp="1"/>
          </p:cNvSpPr>
          <p:nvPr>
            <p:ph type="dt" sz="half" idx="12"/>
          </p:nvPr>
        </p:nvSpPr>
        <p:spPr/>
        <p:txBody>
          <a:bodyPr/>
          <a:lstStyle/>
          <a:p>
            <a:r>
              <a:rPr lang="fi-FI" noProof="1"/>
              <a:t>dd.mm.yyyy</a:t>
            </a:r>
          </a:p>
        </p:txBody>
      </p:sp>
      <p:sp>
        <p:nvSpPr>
          <p:cNvPr id="9" name="Alatunnisteen paikkamerkki 8"/>
          <p:cNvSpPr>
            <a:spLocks noGrp="1"/>
          </p:cNvSpPr>
          <p:nvPr>
            <p:ph type="ftr" sz="quarter" idx="13"/>
          </p:nvPr>
        </p:nvSpPr>
        <p:spPr/>
        <p:txBody>
          <a:bodyPr/>
          <a:lstStyle/>
          <a:p>
            <a:r>
              <a:rPr lang="fi-FI" noProof="1"/>
              <a:t>Your text here</a:t>
            </a:r>
          </a:p>
        </p:txBody>
      </p:sp>
      <p:sp>
        <p:nvSpPr>
          <p:cNvPr id="10" name="Dian numeron paikkamerkki 9"/>
          <p:cNvSpPr>
            <a:spLocks noGrp="1"/>
          </p:cNvSpPr>
          <p:nvPr>
            <p:ph type="sldNum" sz="quarter" idx="14"/>
          </p:nvPr>
        </p:nvSpPr>
        <p:spPr/>
        <p:txBody>
          <a:body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41065155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Divider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i-FI" sz="1013" noProof="1"/>
          </a:p>
        </p:txBody>
      </p:sp>
      <p:sp>
        <p:nvSpPr>
          <p:cNvPr id="6" name="Picture Placeholder 2"/>
          <p:cNvSpPr>
            <a:spLocks noGrp="1"/>
          </p:cNvSpPr>
          <p:nvPr>
            <p:ph type="pic" idx="11" hasCustomPrompt="1"/>
          </p:nvPr>
        </p:nvSpPr>
        <p:spPr>
          <a:xfrm>
            <a:off x="4710794" y="0"/>
            <a:ext cx="4433207" cy="5715000"/>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a:buNone/>
              <a:tabLst/>
              <a:defRPr sz="2400" b="1" baseline="0">
                <a:solidFill>
                  <a:schemeClr val="bg1">
                    <a:alpha val="62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i-FI" noProof="1"/>
              <a:t>Click icon to add image.</a:t>
            </a:r>
            <a:br>
              <a:rPr lang="fi-FI" noProof="1"/>
            </a:br>
            <a:br>
              <a:rPr lang="fi-FI" noProof="1"/>
            </a:br>
            <a:r>
              <a:rPr lang="fi-FI" noProof="1"/>
              <a:t>Fit the image to frame </a:t>
            </a:r>
            <a:br>
              <a:rPr lang="fi-FI" noProof="1"/>
            </a:br>
            <a:r>
              <a:rPr lang="fi-FI" noProof="1"/>
              <a:t>by choosing: </a:t>
            </a:r>
            <a:br>
              <a:rPr lang="fi-FI" noProof="1"/>
            </a:br>
            <a:r>
              <a:rPr lang="fi-FI" noProof="1"/>
              <a:t>crop&gt;fit / rajaa&gt;sovita</a:t>
            </a:r>
          </a:p>
        </p:txBody>
      </p:sp>
      <p:pic>
        <p:nvPicPr>
          <p:cNvPr id="2" name="Kuva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52262"/>
            <a:ext cx="1983521" cy="862738"/>
          </a:xfrm>
          <a:prstGeom prst="rect">
            <a:avLst/>
          </a:prstGeom>
        </p:spPr>
      </p:pic>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noProof="1"/>
              <a:t>dd.mm.yyyy</a:t>
            </a:r>
          </a:p>
        </p:txBody>
      </p:sp>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noProof="1"/>
              <a:t>Your text here</a:t>
            </a:r>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fi-FI" noProof="1" dirty="0" smtClean="0"/>
              <a:pPr/>
              <a:t>‹#›</a:t>
            </a:fld>
            <a:endParaRPr lang="fi-FI" noProof="1"/>
          </a:p>
        </p:txBody>
      </p:sp>
      <p:sp>
        <p:nvSpPr>
          <p:cNvPr id="9"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3"/>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noProof="1"/>
              <a:t>Lorem ipsum dolor sit amet, consectetur adipiscing elit. Maecenas velit velit, consequat eget ullamcorper a, maximus ac ex.</a:t>
            </a:r>
          </a:p>
        </p:txBody>
      </p:sp>
    </p:spTree>
    <p:extLst>
      <p:ext uri="{BB962C8B-B14F-4D97-AF65-F5344CB8AC3E}">
        <p14:creationId xmlns:p14="http://schemas.microsoft.com/office/powerpoint/2010/main" val="36241607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Divider">
    <p:spTree>
      <p:nvGrpSpPr>
        <p:cNvPr id="1" name=""/>
        <p:cNvGrpSpPr/>
        <p:nvPr/>
      </p:nvGrpSpPr>
      <p:grpSpPr>
        <a:xfrm>
          <a:off x="0" y="0"/>
          <a:ext cx="0" cy="0"/>
          <a:chOff x="0" y="0"/>
          <a:chExt cx="0" cy="0"/>
        </a:xfrm>
      </p:grpSpPr>
      <p:sp>
        <p:nvSpPr>
          <p:cNvPr id="5" name="Rectangle 4"/>
          <p:cNvSpPr/>
          <p:nvPr userDrawn="1"/>
        </p:nvSpPr>
        <p:spPr>
          <a:xfrm>
            <a:off x="-1066"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noProof="1"/>
          </a:p>
        </p:txBody>
      </p:sp>
      <p:sp>
        <p:nvSpPr>
          <p:cNvPr id="7" name="Text Placeholder 3"/>
          <p:cNvSpPr>
            <a:spLocks noGrp="1"/>
          </p:cNvSpPr>
          <p:nvPr>
            <p:ph type="body" sz="half" idx="11" hasCustomPrompt="1"/>
          </p:nvPr>
        </p:nvSpPr>
        <p:spPr>
          <a:xfrm>
            <a:off x="755651" y="1954917"/>
            <a:ext cx="7669159" cy="1502517"/>
          </a:xfrm>
          <a:prstGeom prst="rect">
            <a:avLst/>
          </a:prstGeom>
        </p:spPr>
        <p:txBody>
          <a:bodyPr lIns="0" rIns="0"/>
          <a:lstStyle>
            <a:lvl1pPr marL="0" indent="0" algn="l">
              <a:lnSpc>
                <a:spcPct val="100000"/>
              </a:lnSpc>
              <a:spcBef>
                <a:spcPts val="0"/>
              </a:spcBef>
              <a:buNone/>
              <a:defRPr sz="4000" b="1" baseline="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Divider – Headline</a:t>
            </a:r>
          </a:p>
        </p:txBody>
      </p:sp>
      <p:pic>
        <p:nvPicPr>
          <p:cNvPr id="8" name="Kuva 7">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52262"/>
            <a:ext cx="1983521" cy="862738"/>
          </a:xfrm>
          <a:prstGeom prst="rect">
            <a:avLst/>
          </a:prstGeom>
        </p:spPr>
      </p:pic>
      <p:sp>
        <p:nvSpPr>
          <p:cNvPr id="2" name="Päivämäärän paikkamerkki 1">
            <a:extLst>
              <a:ext uri="{FF2B5EF4-FFF2-40B4-BE49-F238E27FC236}">
                <a16:creationId xmlns:a16="http://schemas.microsoft.com/office/drawing/2014/main" id="{37C6C481-D72C-4B89-AA19-AC91EB21FEFA}"/>
              </a:ext>
            </a:extLst>
          </p:cNvPr>
          <p:cNvSpPr>
            <a:spLocks noGrp="1"/>
          </p:cNvSpPr>
          <p:nvPr>
            <p:ph type="dt" sz="half" idx="12"/>
          </p:nvPr>
        </p:nvSpPr>
        <p:spPr/>
        <p:txBody>
          <a:bodyPr/>
          <a:lstStyle>
            <a:lvl1pPr>
              <a:defRPr>
                <a:solidFill>
                  <a:srgbClr val="FFFFFF"/>
                </a:solidFill>
              </a:defRPr>
            </a:lvl1pPr>
          </a:lstStyle>
          <a:p>
            <a:r>
              <a:rPr lang="fi-FI" noProof="1"/>
              <a:t>dd.mm.yyyy</a:t>
            </a:r>
          </a:p>
        </p:txBody>
      </p:sp>
      <p:sp>
        <p:nvSpPr>
          <p:cNvPr id="3" name="Alatunnisteen paikkamerkki 2">
            <a:extLst>
              <a:ext uri="{FF2B5EF4-FFF2-40B4-BE49-F238E27FC236}">
                <a16:creationId xmlns:a16="http://schemas.microsoft.com/office/drawing/2014/main" id="{2A81A4FB-6563-4C02-8A9B-51D830F1EAB1}"/>
              </a:ext>
            </a:extLst>
          </p:cNvPr>
          <p:cNvSpPr>
            <a:spLocks noGrp="1"/>
          </p:cNvSpPr>
          <p:nvPr>
            <p:ph type="ftr" sz="quarter" idx="13"/>
          </p:nvPr>
        </p:nvSpPr>
        <p:spPr/>
        <p:txBody>
          <a:bodyPr/>
          <a:lstStyle>
            <a:lvl1pPr>
              <a:defRPr>
                <a:solidFill>
                  <a:srgbClr val="FFFFFF"/>
                </a:solidFill>
              </a:defRPr>
            </a:lvl1pPr>
          </a:lstStyle>
          <a:p>
            <a:r>
              <a:rPr lang="fi-FI" noProof="1"/>
              <a:t>Your text here</a:t>
            </a:r>
          </a:p>
        </p:txBody>
      </p:sp>
      <p:sp>
        <p:nvSpPr>
          <p:cNvPr id="4" name="Dian numeron paikkamerkki 3">
            <a:extLst>
              <a:ext uri="{FF2B5EF4-FFF2-40B4-BE49-F238E27FC236}">
                <a16:creationId xmlns:a16="http://schemas.microsoft.com/office/drawing/2014/main" id="{1F6A7C93-158F-48BA-8E95-EC2109A4B4DE}"/>
              </a:ext>
            </a:extLst>
          </p:cNvPr>
          <p:cNvSpPr>
            <a:spLocks noGrp="1"/>
          </p:cNvSpPr>
          <p:nvPr>
            <p:ph type="sldNum" sz="quarter" idx="14"/>
          </p:nvPr>
        </p:nvSpPr>
        <p:spPr/>
        <p:txBody>
          <a:bodyPr/>
          <a:lstStyle>
            <a:lvl1pPr>
              <a:defRPr>
                <a:solidFill>
                  <a:srgbClr val="FFFFFF"/>
                </a:solidFill>
              </a:defRPr>
            </a:lvl1p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380354955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Body slide - Table">
    <p:spTree>
      <p:nvGrpSpPr>
        <p:cNvPr id="1" name=""/>
        <p:cNvGrpSpPr/>
        <p:nvPr/>
      </p:nvGrpSpPr>
      <p:grpSpPr>
        <a:xfrm>
          <a:off x="0" y="0"/>
          <a:ext cx="0" cy="0"/>
          <a:chOff x="0" y="0"/>
          <a:chExt cx="0" cy="0"/>
        </a:xfrm>
      </p:grpSpPr>
      <p:pic>
        <p:nvPicPr>
          <p:cNvPr id="7" name="Kuva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869180"/>
            <a:ext cx="2025396" cy="845820"/>
          </a:xfrm>
          <a:prstGeom prst="rect">
            <a:avLst/>
          </a:prstGeom>
        </p:spPr>
      </p:pic>
      <p:sp>
        <p:nvSpPr>
          <p:cNvPr id="11" name="Text Placeholder 3"/>
          <p:cNvSpPr>
            <a:spLocks noGrp="1"/>
          </p:cNvSpPr>
          <p:nvPr>
            <p:ph type="body" sz="half" idx="10" hasCustomPrompt="1"/>
          </p:nvPr>
        </p:nvSpPr>
        <p:spPr>
          <a:xfrm>
            <a:off x="287339" y="156784"/>
            <a:ext cx="8497093" cy="1118950"/>
          </a:xfrm>
          <a:prstGeom prst="rect">
            <a:avLst/>
          </a:prstGeom>
        </p:spPr>
        <p:txBody>
          <a:bodyPr lIns="0" tIns="0" rIns="0" bIns="0"/>
          <a:lstStyle>
            <a:lvl1pPr marL="0" indent="0">
              <a:lnSpc>
                <a:spcPct val="100000"/>
              </a:lnSpc>
              <a:buNone/>
              <a:defRPr sz="4000" b="1"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 </a:t>
            </a:r>
          </a:p>
        </p:txBody>
      </p:sp>
      <p:sp>
        <p:nvSpPr>
          <p:cNvPr id="6" name="Table Placeholder 12">
            <a:extLst>
              <a:ext uri="{FF2B5EF4-FFF2-40B4-BE49-F238E27FC236}">
                <a16:creationId xmlns:a16="http://schemas.microsoft.com/office/drawing/2014/main" id="{D90CC8CD-0F46-F240-AF4E-99DE2A9ECF91}"/>
              </a:ext>
            </a:extLst>
          </p:cNvPr>
          <p:cNvSpPr>
            <a:spLocks noGrp="1"/>
          </p:cNvSpPr>
          <p:nvPr>
            <p:ph type="tbl" sz="quarter" idx="13" hasCustomPrompt="1"/>
          </p:nvPr>
        </p:nvSpPr>
        <p:spPr>
          <a:xfrm>
            <a:off x="287339" y="1467760"/>
            <a:ext cx="8497093" cy="3417429"/>
          </a:xfrm>
          <a:prstGeom prst="rect">
            <a:avLst/>
          </a:prstGeom>
        </p:spPr>
        <p:txBody>
          <a:bodyPr/>
          <a:lstStyle>
            <a:lvl1pPr marL="0" indent="0" algn="ctr">
              <a:buNone/>
              <a:defRPr b="1">
                <a:solidFill>
                  <a:schemeClr val="bg1">
                    <a:lumMod val="85000"/>
                  </a:schemeClr>
                </a:solidFill>
              </a:defRPr>
            </a:lvl1pPr>
          </a:lstStyle>
          <a:p>
            <a:r>
              <a:rPr lang="fi-FI" noProof="1"/>
              <a:t>Click icon to add table</a:t>
            </a:r>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6678800" y="5387366"/>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fi-FI" noProof="1" dirty="0" smtClean="0"/>
              <a:pPr/>
              <a:t>‹#›</a:t>
            </a:fld>
            <a:endParaRPr lang="fi-FI" noProof="1"/>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6678800" y="5191934"/>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noProof="1"/>
              <a:t>dd.mm.yyyy</a:t>
            </a:r>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noProof="1"/>
              <a:t>Your text here</a:t>
            </a:r>
          </a:p>
        </p:txBody>
      </p:sp>
    </p:spTree>
    <p:extLst>
      <p:ext uri="{BB962C8B-B14F-4D97-AF65-F5344CB8AC3E}">
        <p14:creationId xmlns:p14="http://schemas.microsoft.com/office/powerpoint/2010/main" val="2920564110"/>
      </p:ext>
    </p:extLst>
  </p:cSld>
  <p:clrMapOvr>
    <a:masterClrMapping/>
  </p:clrMapOvr>
  <p:extLst>
    <p:ext uri="{DCECCB84-F9BA-43D5-87BE-67443E8EF086}">
      <p15:sldGuideLst xmlns:p15="http://schemas.microsoft.com/office/powerpoint/2012/main">
        <p15:guide id="1" orient="horz" pos="3444" userDrawn="1">
          <p15:clr>
            <a:srgbClr val="FBAE40"/>
          </p15:clr>
        </p15:guide>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Body slide - Chart">
    <p:spTree>
      <p:nvGrpSpPr>
        <p:cNvPr id="1" name=""/>
        <p:cNvGrpSpPr/>
        <p:nvPr/>
      </p:nvGrpSpPr>
      <p:grpSpPr>
        <a:xfrm>
          <a:off x="0" y="0"/>
          <a:ext cx="0" cy="0"/>
          <a:chOff x="0" y="0"/>
          <a:chExt cx="0" cy="0"/>
        </a:xfrm>
      </p:grpSpPr>
      <p:pic>
        <p:nvPicPr>
          <p:cNvPr id="7" name="Kuva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869180"/>
            <a:ext cx="2025396" cy="845820"/>
          </a:xfrm>
          <a:prstGeom prst="rect">
            <a:avLst/>
          </a:prstGeom>
        </p:spPr>
      </p:pic>
      <p:sp>
        <p:nvSpPr>
          <p:cNvPr id="11" name="Text Placeholder 3"/>
          <p:cNvSpPr>
            <a:spLocks noGrp="1"/>
          </p:cNvSpPr>
          <p:nvPr>
            <p:ph type="body" sz="half" idx="10" hasCustomPrompt="1"/>
          </p:nvPr>
        </p:nvSpPr>
        <p:spPr>
          <a:xfrm>
            <a:off x="287339" y="156784"/>
            <a:ext cx="8497093" cy="1118950"/>
          </a:xfrm>
          <a:prstGeom prst="rect">
            <a:avLst/>
          </a:prstGeom>
        </p:spPr>
        <p:txBody>
          <a:bodyPr lIns="0" tIns="0" rIns="0" bIns="0"/>
          <a:lstStyle>
            <a:lvl1pPr marL="0" indent="0">
              <a:lnSpc>
                <a:spcPct val="100000"/>
              </a:lnSpc>
              <a:buNone/>
              <a:defRPr sz="4000" b="1" baseline="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noProof="1"/>
              <a:t>Body slide title </a:t>
            </a:r>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6678800" y="5387366"/>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fi-FI" noProof="1" dirty="0" smtClean="0"/>
              <a:pPr/>
              <a:t>‹#›</a:t>
            </a:fld>
            <a:endParaRPr lang="fi-FI" noProof="1"/>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6678800" y="5191934"/>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noProof="1"/>
              <a:t>dd.mm.yyyy</a:t>
            </a:r>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noProof="1"/>
              <a:t>Your text here</a:t>
            </a:r>
          </a:p>
        </p:txBody>
      </p:sp>
      <p:sp>
        <p:nvSpPr>
          <p:cNvPr id="10" name="Chart Placeholder 2">
            <a:extLst>
              <a:ext uri="{FF2B5EF4-FFF2-40B4-BE49-F238E27FC236}">
                <a16:creationId xmlns:a16="http://schemas.microsoft.com/office/drawing/2014/main" id="{9A43A5F4-317D-47CA-AE82-2DA04D248DB0}"/>
              </a:ext>
            </a:extLst>
          </p:cNvPr>
          <p:cNvSpPr>
            <a:spLocks noGrp="1"/>
          </p:cNvSpPr>
          <p:nvPr>
            <p:ph type="chart" sz="quarter" idx="12" hasCustomPrompt="1"/>
          </p:nvPr>
        </p:nvSpPr>
        <p:spPr>
          <a:xfrm>
            <a:off x="287339" y="1467760"/>
            <a:ext cx="8497093" cy="3417430"/>
          </a:xfrm>
          <a:prstGeom prst="rect">
            <a:avLst/>
          </a:prstGeom>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b="1">
                <a:solidFill>
                  <a:schemeClr val="tx1">
                    <a:alpha val="17000"/>
                  </a:schemeClr>
                </a:solidFill>
              </a:defRPr>
            </a:lvl1pPr>
          </a:lstStyle>
          <a:p>
            <a:r>
              <a:rPr lang="fi-FI" noProof="1"/>
              <a:t>Click icon to add chart</a:t>
            </a:r>
          </a:p>
        </p:txBody>
      </p:sp>
    </p:spTree>
    <p:extLst>
      <p:ext uri="{BB962C8B-B14F-4D97-AF65-F5344CB8AC3E}">
        <p14:creationId xmlns:p14="http://schemas.microsoft.com/office/powerpoint/2010/main" val="3922712645"/>
      </p:ext>
    </p:extLst>
  </p:cSld>
  <p:clrMapOvr>
    <a:masterClrMapping/>
  </p:clrMapOvr>
  <p:extLst>
    <p:ext uri="{DCECCB84-F9BA-43D5-87BE-67443E8EF086}">
      <p15:sldGuideLst xmlns:p15="http://schemas.microsoft.com/office/powerpoint/2012/main">
        <p15:guide id="1" orient="horz" pos="3444" userDrawn="1">
          <p15:clr>
            <a:srgbClr val="FBAE40"/>
          </p15:clr>
        </p15:guide>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678800" y="5387366"/>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4" name="Date Placeholder 3"/>
          <p:cNvSpPr>
            <a:spLocks noGrp="1"/>
          </p:cNvSpPr>
          <p:nvPr>
            <p:ph type="dt" sz="half" idx="2"/>
          </p:nvPr>
        </p:nvSpPr>
        <p:spPr>
          <a:xfrm>
            <a:off x="6678800" y="5191934"/>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dirty="0" err="1"/>
              <a:t>dd.mm.yyyy</a:t>
            </a:r>
            <a:endParaRPr lang="en-US" dirty="0"/>
          </a:p>
        </p:txBody>
      </p:sp>
      <p:sp>
        <p:nvSpPr>
          <p:cNvPr id="2" name="Alatunnisteen paikkamerkki 1">
            <a:extLst>
              <a:ext uri="{FF2B5EF4-FFF2-40B4-BE49-F238E27FC236}">
                <a16:creationId xmlns:a16="http://schemas.microsoft.com/office/drawing/2014/main" id="{1C150BC1-EEBC-48B9-AEAE-962A54F46FC4}"/>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Tree>
    <p:extLst>
      <p:ext uri="{BB962C8B-B14F-4D97-AF65-F5344CB8AC3E}">
        <p14:creationId xmlns:p14="http://schemas.microsoft.com/office/powerpoint/2010/main" val="1833754440"/>
      </p:ext>
    </p:extLst>
  </p:cSld>
  <p:clrMap bg1="lt1" tx1="dk1" bg2="lt2" tx2="dk2" accent1="accent1" accent2="accent2" accent3="accent3" accent4="accent4" accent5="accent5" accent6="accent6" hlink="hlink" folHlink="folHlink"/>
  <p:sldLayoutIdLst>
    <p:sldLayoutId id="2147483667" r:id="rId1"/>
    <p:sldLayoutId id="2147483650" r:id="rId2"/>
    <p:sldLayoutId id="2147483704" r:id="rId3"/>
    <p:sldLayoutId id="2147483707" r:id="rId4"/>
    <p:sldLayoutId id="2147483694" r:id="rId5"/>
    <p:sldLayoutId id="2147483695" r:id="rId6"/>
    <p:sldLayoutId id="2147483702" r:id="rId7"/>
    <p:sldLayoutId id="2147483701" r:id="rId8"/>
    <p:sldLayoutId id="2147483708" r:id="rId9"/>
    <p:sldLayoutId id="2147483691" r:id="rId10"/>
    <p:sldLayoutId id="2147483699" r:id="rId11"/>
    <p:sldLayoutId id="2147483679" r:id="rId12"/>
  </p:sldLayoutIdLst>
  <p:hf sldNum="0" hdr="0" ftr="0" dt="0"/>
  <p:txStyles>
    <p:titleStyle>
      <a:lvl1pPr algn="l" defTabSz="685800" rtl="0" eaLnBrk="1" latinLnBrk="0" hangingPunct="1">
        <a:lnSpc>
          <a:spcPct val="90000"/>
        </a:lnSpc>
        <a:spcBef>
          <a:spcPct val="0"/>
        </a:spcBef>
        <a:buNone/>
        <a:defRPr sz="3300" kern="1200"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1" userDrawn="1">
          <p15:clr>
            <a:srgbClr val="F26B43"/>
          </p15:clr>
        </p15:guide>
        <p15:guide id="3" orient="horz" pos="3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in paikkamerkki 2"/>
          <p:cNvSpPr>
            <a:spLocks noGrp="1"/>
          </p:cNvSpPr>
          <p:nvPr>
            <p:ph type="body" sz="half" idx="2"/>
          </p:nvPr>
        </p:nvSpPr>
        <p:spPr>
          <a:xfrm>
            <a:off x="294705" y="1042820"/>
            <a:ext cx="3869137" cy="390769"/>
          </a:xfrm>
        </p:spPr>
        <p:txBody>
          <a:bodyPr/>
          <a:lstStyle/>
          <a:p>
            <a:r>
              <a:rPr lang="en-US" altLang="zh-CN" dirty="0"/>
              <a:t>Safe Model-Based Reinforcement Learning with Uncertainty Estimates</a:t>
            </a:r>
          </a:p>
        </p:txBody>
      </p:sp>
      <p:sp>
        <p:nvSpPr>
          <p:cNvPr id="4" name="Tekstin paikkamerkki 3"/>
          <p:cNvSpPr>
            <a:spLocks noGrp="1"/>
          </p:cNvSpPr>
          <p:nvPr>
            <p:ph type="body" sz="half" idx="11"/>
          </p:nvPr>
        </p:nvSpPr>
        <p:spPr>
          <a:xfrm>
            <a:off x="294706" y="3210895"/>
            <a:ext cx="4269712" cy="327132"/>
          </a:xfrm>
        </p:spPr>
        <p:txBody>
          <a:bodyPr/>
          <a:lstStyle/>
          <a:p>
            <a:r>
              <a:rPr lang="fi-FI" dirty="0"/>
              <a:t>Yibo Zhang, </a:t>
            </a:r>
            <a:r>
              <a:rPr lang="fi-FI" dirty="0" err="1"/>
              <a:t>Shibei</a:t>
            </a:r>
            <a:r>
              <a:rPr lang="fi-FI" dirty="0"/>
              <a:t> Zhu, Samuel Kaski</a:t>
            </a:r>
          </a:p>
        </p:txBody>
      </p:sp>
      <p:sp>
        <p:nvSpPr>
          <p:cNvPr id="5" name="Tekstin paikkamerkki 4"/>
          <p:cNvSpPr>
            <a:spLocks noGrp="1"/>
          </p:cNvSpPr>
          <p:nvPr>
            <p:ph type="body" sz="half" idx="12"/>
          </p:nvPr>
        </p:nvSpPr>
        <p:spPr>
          <a:xfrm>
            <a:off x="294705" y="3634016"/>
            <a:ext cx="3869137" cy="360060"/>
          </a:xfrm>
        </p:spPr>
        <p:txBody>
          <a:bodyPr/>
          <a:lstStyle/>
          <a:p>
            <a:r>
              <a:rPr lang="fi-FI" dirty="0"/>
              <a:t>22.08.2023</a:t>
            </a:r>
          </a:p>
        </p:txBody>
      </p:sp>
      <p:cxnSp>
        <p:nvCxnSpPr>
          <p:cNvPr id="7" name="Suora yhdysviiva 6">
            <a:extLst>
              <a:ext uri="{FF2B5EF4-FFF2-40B4-BE49-F238E27FC236}">
                <a16:creationId xmlns:a16="http://schemas.microsoft.com/office/drawing/2014/main" id="{44D42085-CC57-854B-9151-3C66E83D17EE}"/>
              </a:ext>
            </a:extLst>
          </p:cNvPr>
          <p:cNvCxnSpPr/>
          <p:nvPr/>
        </p:nvCxnSpPr>
        <p:spPr>
          <a:xfrm>
            <a:off x="294705" y="3028950"/>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Icon&#10;&#10;Description automatically generated">
            <a:hlinkClick r:id="rId3"/>
            <a:extLst>
              <a:ext uri="{FF2B5EF4-FFF2-40B4-BE49-F238E27FC236}">
                <a16:creationId xmlns:a16="http://schemas.microsoft.com/office/drawing/2014/main" id="{BD80D2E6-D0C8-4A16-378E-2086DC14E87A}"/>
              </a:ext>
            </a:extLst>
          </p:cNvPr>
          <p:cNvPicPr>
            <a:picLocks noChangeAspect="1"/>
          </p:cNvPicPr>
          <p:nvPr/>
        </p:nvPicPr>
        <p:blipFill>
          <a:blip r:embed="rId4"/>
          <a:stretch>
            <a:fillRect/>
          </a:stretch>
        </p:blipFill>
        <p:spPr>
          <a:xfrm>
            <a:off x="4053151" y="4762883"/>
            <a:ext cx="258389" cy="258389"/>
          </a:xfrm>
          <a:prstGeom prst="rect">
            <a:avLst/>
          </a:prstGeom>
        </p:spPr>
      </p:pic>
      <p:pic>
        <p:nvPicPr>
          <p:cNvPr id="9" name="Picture 8" descr="Icon&#10;&#10;Description automatically generated">
            <a:hlinkClick r:id="rId3"/>
            <a:extLst>
              <a:ext uri="{FF2B5EF4-FFF2-40B4-BE49-F238E27FC236}">
                <a16:creationId xmlns:a16="http://schemas.microsoft.com/office/drawing/2014/main" id="{C8B0F4CC-B126-0D16-6D15-6E99AFFA4E3F}"/>
              </a:ext>
            </a:extLst>
          </p:cNvPr>
          <p:cNvPicPr>
            <a:picLocks noChangeAspect="1"/>
          </p:cNvPicPr>
          <p:nvPr/>
        </p:nvPicPr>
        <p:blipFill>
          <a:blip r:embed="rId5"/>
          <a:stretch>
            <a:fillRect/>
          </a:stretch>
        </p:blipFill>
        <p:spPr>
          <a:xfrm>
            <a:off x="3755785" y="4761894"/>
            <a:ext cx="260368" cy="260368"/>
          </a:xfrm>
          <a:prstGeom prst="rect">
            <a:avLst/>
          </a:prstGeom>
        </p:spPr>
      </p:pic>
      <p:sp>
        <p:nvSpPr>
          <p:cNvPr id="10" name="TextBox 9">
            <a:extLst>
              <a:ext uri="{FF2B5EF4-FFF2-40B4-BE49-F238E27FC236}">
                <a16:creationId xmlns:a16="http://schemas.microsoft.com/office/drawing/2014/main" id="{F7A78829-AD0A-EDF8-273E-206EBD2EF481}"/>
              </a:ext>
            </a:extLst>
          </p:cNvPr>
          <p:cNvSpPr txBox="1"/>
          <p:nvPr/>
        </p:nvSpPr>
        <p:spPr>
          <a:xfrm>
            <a:off x="2376971" y="5033982"/>
            <a:ext cx="2040221" cy="276999"/>
          </a:xfrm>
          <a:prstGeom prst="rect">
            <a:avLst/>
          </a:prstGeom>
          <a:noFill/>
        </p:spPr>
        <p:txBody>
          <a:bodyPr wrap="square" rtlCol="0">
            <a:spAutoFit/>
          </a:bodyPr>
          <a:lstStyle/>
          <a:p>
            <a:pPr algn="r"/>
            <a:r>
              <a:rPr lang="en-GB" sz="600" dirty="0">
                <a:solidFill>
                  <a:schemeClr val="bg1"/>
                </a:solidFill>
                <a:effectLst/>
              </a:rPr>
              <a:t>Content is available under</a:t>
            </a:r>
          </a:p>
          <a:p>
            <a:pPr algn="r"/>
            <a:r>
              <a:rPr lang="en-GB" sz="600" dirty="0">
                <a:solidFill>
                  <a:schemeClr val="bg1"/>
                </a:solidFill>
                <a:effectLst/>
              </a:rPr>
              <a:t> CC BY 4.0 unless otherwise stated</a:t>
            </a:r>
          </a:p>
        </p:txBody>
      </p:sp>
      <p:sp>
        <p:nvSpPr>
          <p:cNvPr id="11" name="图片占位符 10">
            <a:extLst>
              <a:ext uri="{FF2B5EF4-FFF2-40B4-BE49-F238E27FC236}">
                <a16:creationId xmlns:a16="http://schemas.microsoft.com/office/drawing/2014/main" id="{58C733AE-2005-DF84-DE72-D024556C8268}"/>
              </a:ext>
            </a:extLst>
          </p:cNvPr>
          <p:cNvSpPr>
            <a:spLocks noGrp="1"/>
          </p:cNvSpPr>
          <p:nvPr>
            <p:ph type="pic" idx="13"/>
          </p:nvPr>
        </p:nvSpPr>
        <p:spPr/>
        <p:txBody>
          <a:bodyPr/>
          <a:lstStyle/>
          <a:p>
            <a:endParaRPr lang="zh-CN" altLang="en-US"/>
          </a:p>
        </p:txBody>
      </p:sp>
      <p:pic>
        <p:nvPicPr>
          <p:cNvPr id="1028" name="Picture 4" descr="Understand Q-Learning in Reinforcement Learning with a numerical example  and Python implementation - Amir Masoud Sefidian - Sefidian Academy">
            <a:extLst>
              <a:ext uri="{FF2B5EF4-FFF2-40B4-BE49-F238E27FC236}">
                <a16:creationId xmlns:a16="http://schemas.microsoft.com/office/drawing/2014/main" id="{BDD24565-2F8A-4CCD-7C33-9D1201088A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607" r="24445"/>
          <a:stretch/>
        </p:blipFill>
        <p:spPr bwMode="auto">
          <a:xfrm>
            <a:off x="5360698" y="1387512"/>
            <a:ext cx="3100329" cy="293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09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87A577-FE00-41DE-97A5-E5239FFFC2D2}"/>
              </a:ext>
            </a:extLst>
          </p:cNvPr>
          <p:cNvSpPr>
            <a:spLocks noGrp="1"/>
          </p:cNvSpPr>
          <p:nvPr>
            <p:ph type="body" sz="half" idx="10"/>
          </p:nvPr>
        </p:nvSpPr>
        <p:spPr/>
        <p:txBody>
          <a:bodyPr/>
          <a:lstStyle/>
          <a:p>
            <a:r>
              <a:rPr lang="en-US" altLang="zh-CN" dirty="0"/>
              <a:t>2.1 Lyapunov Neural Network</a:t>
            </a:r>
            <a:endParaRPr lang="zh-CN" altLang="en-US" dirty="0"/>
          </a:p>
        </p:txBody>
      </p:sp>
      <p:sp>
        <p:nvSpPr>
          <p:cNvPr id="4" name="矩形 3">
            <a:extLst>
              <a:ext uri="{FF2B5EF4-FFF2-40B4-BE49-F238E27FC236}">
                <a16:creationId xmlns:a16="http://schemas.microsoft.com/office/drawing/2014/main" id="{17F9543A-C008-3B04-9B2F-2783630A043E}"/>
              </a:ext>
            </a:extLst>
          </p:cNvPr>
          <p:cNvSpPr/>
          <p:nvPr/>
        </p:nvSpPr>
        <p:spPr>
          <a:xfrm>
            <a:off x="6150262" y="1319234"/>
            <a:ext cx="2750074" cy="56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a:solidFill>
                  <a:srgbClr val="6A9955"/>
                </a:solidFill>
                <a:effectLst/>
                <a:latin typeface="Consolas" panose="020B0609020204030204" pitchFamily="49" charset="0"/>
              </a:rPr>
              <a:t># Loss function</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Loss = -a</a:t>
            </a:r>
            <a:r>
              <a:rPr lang="en-US" altLang="zh-CN" b="0" dirty="0">
                <a:solidFill>
                  <a:srgbClr val="D4D4D4"/>
                </a:solidFill>
                <a:effectLst/>
                <a:latin typeface="Consolas" panose="020B0609020204030204" pitchFamily="49" charset="0"/>
              </a:rPr>
              <a:t>*V + b*</a:t>
            </a:r>
            <a:r>
              <a:rPr lang="en-US" altLang="zh-CN" b="0" dirty="0" err="1">
                <a:solidFill>
                  <a:srgbClr val="D4D4D4"/>
                </a:solidFill>
                <a:effectLst/>
                <a:latin typeface="Consolas" panose="020B0609020204030204" pitchFamily="49" charset="0"/>
              </a:rPr>
              <a:t>V_dot</a:t>
            </a:r>
            <a:r>
              <a:rPr lang="en-US" altLang="zh-CN" b="0"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c*(||x||-V)^2 + d*V(x0)^2</a:t>
            </a:r>
          </a:p>
        </p:txBody>
      </p:sp>
      <p:sp>
        <p:nvSpPr>
          <p:cNvPr id="5" name="矩形: 圆角 4">
            <a:extLst>
              <a:ext uri="{FF2B5EF4-FFF2-40B4-BE49-F238E27FC236}">
                <a16:creationId xmlns:a16="http://schemas.microsoft.com/office/drawing/2014/main" id="{1F25F927-3684-034E-6CF5-D05D81611C87}"/>
              </a:ext>
            </a:extLst>
          </p:cNvPr>
          <p:cNvSpPr/>
          <p:nvPr/>
        </p:nvSpPr>
        <p:spPr>
          <a:xfrm>
            <a:off x="4996367" y="2382021"/>
            <a:ext cx="990600" cy="3644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Lyapunov NN</a:t>
            </a:r>
            <a:endParaRPr lang="zh-CN" altLang="en-US" dirty="0"/>
          </a:p>
        </p:txBody>
      </p:sp>
      <p:sp>
        <p:nvSpPr>
          <p:cNvPr id="6" name="等腰三角形 5">
            <a:extLst>
              <a:ext uri="{FF2B5EF4-FFF2-40B4-BE49-F238E27FC236}">
                <a16:creationId xmlns:a16="http://schemas.microsoft.com/office/drawing/2014/main" id="{121BEB5C-3D5E-7740-6920-F156427C6AAF}"/>
              </a:ext>
            </a:extLst>
          </p:cNvPr>
          <p:cNvSpPr/>
          <p:nvPr/>
        </p:nvSpPr>
        <p:spPr>
          <a:xfrm>
            <a:off x="6330134" y="2546405"/>
            <a:ext cx="473481" cy="36449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7" name="椭圆 6">
            <a:extLst>
              <a:ext uri="{FF2B5EF4-FFF2-40B4-BE49-F238E27FC236}">
                <a16:creationId xmlns:a16="http://schemas.microsoft.com/office/drawing/2014/main" id="{1AB55DED-1E50-67CC-9FA4-F72DD87E7DE5}"/>
              </a:ext>
            </a:extLst>
          </p:cNvPr>
          <p:cNvSpPr/>
          <p:nvPr/>
        </p:nvSpPr>
        <p:spPr>
          <a:xfrm>
            <a:off x="4013387" y="2153363"/>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a:t>
            </a:r>
            <a:endParaRPr lang="zh-CN" altLang="en-US" dirty="0"/>
          </a:p>
        </p:txBody>
      </p:sp>
      <p:sp>
        <p:nvSpPr>
          <p:cNvPr id="8" name="矩形: 圆角 7">
            <a:extLst>
              <a:ext uri="{FF2B5EF4-FFF2-40B4-BE49-F238E27FC236}">
                <a16:creationId xmlns:a16="http://schemas.microsoft.com/office/drawing/2014/main" id="{5BDCCF8C-3DBD-A0E0-AE1D-D10EAD36C8A9}"/>
              </a:ext>
            </a:extLst>
          </p:cNvPr>
          <p:cNvSpPr/>
          <p:nvPr/>
        </p:nvSpPr>
        <p:spPr>
          <a:xfrm>
            <a:off x="4957278" y="1693060"/>
            <a:ext cx="990600" cy="523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Controller</a:t>
            </a:r>
          </a:p>
          <a:p>
            <a:pPr algn="ctr"/>
            <a:r>
              <a:rPr lang="en-US" altLang="zh-CN" dirty="0"/>
              <a:t>Dynamics</a:t>
            </a:r>
          </a:p>
          <a:p>
            <a:pPr algn="ctr"/>
            <a:r>
              <a:rPr lang="en-US" altLang="zh-CN" dirty="0"/>
              <a:t>LQR</a:t>
            </a:r>
            <a:endParaRPr lang="zh-CN" altLang="en-US" dirty="0"/>
          </a:p>
        </p:txBody>
      </p:sp>
      <p:cxnSp>
        <p:nvCxnSpPr>
          <p:cNvPr id="9" name="直接箭头连接符 8">
            <a:extLst>
              <a:ext uri="{FF2B5EF4-FFF2-40B4-BE49-F238E27FC236}">
                <a16:creationId xmlns:a16="http://schemas.microsoft.com/office/drawing/2014/main" id="{6EF75D41-02A5-ADA0-6ABD-A2A455B2D12A}"/>
              </a:ext>
            </a:extLst>
          </p:cNvPr>
          <p:cNvCxnSpPr>
            <a:cxnSpLocks/>
          </p:cNvCxnSpPr>
          <p:nvPr/>
        </p:nvCxnSpPr>
        <p:spPr>
          <a:xfrm>
            <a:off x="5947878" y="2080313"/>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F002C74A-D835-F39D-53A1-770DE2F7CE42}"/>
                  </a:ext>
                </a:extLst>
              </p:cNvPr>
              <p:cNvSpPr/>
              <p:nvPr/>
            </p:nvSpPr>
            <p:spPr>
              <a:xfrm>
                <a:off x="6262656" y="1962203"/>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1" name="椭圆 10">
                <a:extLst>
                  <a:ext uri="{FF2B5EF4-FFF2-40B4-BE49-F238E27FC236}">
                    <a16:creationId xmlns:a16="http://schemas.microsoft.com/office/drawing/2014/main" id="{F002C74A-D835-F39D-53A1-770DE2F7CE42}"/>
                  </a:ext>
                </a:extLst>
              </p:cNvPr>
              <p:cNvSpPr>
                <a:spLocks noRot="1" noChangeAspect="1" noMove="1" noResize="1" noEditPoints="1" noAdjustHandles="1" noChangeArrowheads="1" noChangeShapeType="1" noTextEdit="1"/>
              </p:cNvSpPr>
              <p:nvPr/>
            </p:nvSpPr>
            <p:spPr>
              <a:xfrm>
                <a:off x="6262656" y="1962203"/>
                <a:ext cx="655320" cy="236220"/>
              </a:xfrm>
              <a:prstGeom prst="ellipse">
                <a:avLst/>
              </a:prstGeom>
              <a:blipFill>
                <a:blip r:embed="rId2"/>
                <a:stretch>
                  <a:fillRect b="-10256"/>
                </a:stretch>
              </a:blipFill>
              <a:ln>
                <a:noFill/>
              </a:ln>
            </p:spPr>
            <p:txBody>
              <a:bodyPr/>
              <a:lstStyle/>
              <a:p>
                <a:r>
                  <a:rPr lang="zh-CN" altLang="en-US">
                    <a:noFill/>
                  </a:rPr>
                  <a:t> </a:t>
                </a:r>
              </a:p>
            </p:txBody>
          </p:sp>
        </mc:Fallback>
      </mc:AlternateContent>
      <p:cxnSp>
        <p:nvCxnSpPr>
          <p:cNvPr id="12" name="连接符: 肘形 11">
            <a:extLst>
              <a:ext uri="{FF2B5EF4-FFF2-40B4-BE49-F238E27FC236}">
                <a16:creationId xmlns:a16="http://schemas.microsoft.com/office/drawing/2014/main" id="{FF4D2CA3-401B-2390-EC0B-4842F6E45316}"/>
              </a:ext>
            </a:extLst>
          </p:cNvPr>
          <p:cNvCxnSpPr>
            <a:stCxn id="7" idx="4"/>
            <a:endCxn id="5" idx="1"/>
          </p:cNvCxnSpPr>
          <p:nvPr/>
        </p:nvCxnSpPr>
        <p:spPr>
          <a:xfrm rot="16200000" flipH="1">
            <a:off x="4581367" y="2149263"/>
            <a:ext cx="174681" cy="6553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9B57B507-DEB9-F6F9-7C43-9B42A5B173EF}"/>
                  </a:ext>
                </a:extLst>
              </p:cNvPr>
              <p:cNvSpPr/>
              <p:nvPr/>
            </p:nvSpPr>
            <p:spPr>
              <a:xfrm>
                <a:off x="7080436" y="2176292"/>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13" name="椭圆 12">
                <a:extLst>
                  <a:ext uri="{FF2B5EF4-FFF2-40B4-BE49-F238E27FC236}">
                    <a16:creationId xmlns:a16="http://schemas.microsoft.com/office/drawing/2014/main" id="{9B57B507-DEB9-F6F9-7C43-9B42A5B173EF}"/>
                  </a:ext>
                </a:extLst>
              </p:cNvPr>
              <p:cNvSpPr>
                <a:spLocks noRot="1" noChangeAspect="1" noMove="1" noResize="1" noEditPoints="1" noAdjustHandles="1" noChangeArrowheads="1" noChangeShapeType="1" noTextEdit="1"/>
              </p:cNvSpPr>
              <p:nvPr/>
            </p:nvSpPr>
            <p:spPr>
              <a:xfrm>
                <a:off x="7080436" y="2176292"/>
                <a:ext cx="310637" cy="310637"/>
              </a:xfrm>
              <a:prstGeom prst="ellipse">
                <a:avLst/>
              </a:prstGeom>
              <a:blipFill>
                <a:blip r:embed="rId3"/>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60327F09-747F-2422-8B01-44DF6E9A4FD4}"/>
              </a:ext>
            </a:extLst>
          </p:cNvPr>
          <p:cNvCxnSpPr>
            <a:stCxn id="11" idx="6"/>
            <a:endCxn id="13" idx="1"/>
          </p:cNvCxnSpPr>
          <p:nvPr/>
        </p:nvCxnSpPr>
        <p:spPr>
          <a:xfrm>
            <a:off x="6917976" y="2080313"/>
            <a:ext cx="207952" cy="14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69CCE4F-14E2-AB2A-A54D-8E1FEEB41FFE}"/>
              </a:ext>
            </a:extLst>
          </p:cNvPr>
          <p:cNvCxnSpPr>
            <a:cxnSpLocks/>
            <a:endCxn id="13" idx="2"/>
          </p:cNvCxnSpPr>
          <p:nvPr/>
        </p:nvCxnSpPr>
        <p:spPr>
          <a:xfrm flipV="1">
            <a:off x="6736954" y="2331611"/>
            <a:ext cx="343482" cy="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23FE9FAF-B2D9-312A-76E6-4D3B6F484145}"/>
              </a:ext>
            </a:extLst>
          </p:cNvPr>
          <p:cNvSpPr/>
          <p:nvPr/>
        </p:nvSpPr>
        <p:spPr>
          <a:xfrm>
            <a:off x="7659526" y="2173288"/>
            <a:ext cx="844235"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Loss</a:t>
            </a:r>
            <a:endParaRPr lang="zh-CN" altLang="en-US" dirty="0"/>
          </a:p>
        </p:txBody>
      </p:sp>
      <p:cxnSp>
        <p:nvCxnSpPr>
          <p:cNvPr id="17" name="直接箭头连接符 16">
            <a:extLst>
              <a:ext uri="{FF2B5EF4-FFF2-40B4-BE49-F238E27FC236}">
                <a16:creationId xmlns:a16="http://schemas.microsoft.com/office/drawing/2014/main" id="{848EDA60-F936-0320-08EF-913EAE098CEC}"/>
              </a:ext>
            </a:extLst>
          </p:cNvPr>
          <p:cNvCxnSpPr>
            <a:cxnSpLocks/>
            <a:stCxn id="6" idx="5"/>
            <a:endCxn id="16" idx="3"/>
          </p:cNvCxnSpPr>
          <p:nvPr/>
        </p:nvCxnSpPr>
        <p:spPr>
          <a:xfrm flipV="1">
            <a:off x="6685245" y="2438433"/>
            <a:ext cx="1097916" cy="29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DB92123-EF50-215A-8571-F3FB69FD90EA}"/>
              </a:ext>
            </a:extLst>
          </p:cNvPr>
          <p:cNvCxnSpPr>
            <a:cxnSpLocks/>
            <a:stCxn id="13" idx="6"/>
            <a:endCxn id="16" idx="2"/>
          </p:cNvCxnSpPr>
          <p:nvPr/>
        </p:nvCxnSpPr>
        <p:spPr>
          <a:xfrm flipV="1">
            <a:off x="7391073" y="2328607"/>
            <a:ext cx="268453"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40F04977-E438-A95F-0FBE-88914CF01F3F}"/>
              </a:ext>
            </a:extLst>
          </p:cNvPr>
          <p:cNvCxnSpPr>
            <a:stCxn id="16" idx="4"/>
            <a:endCxn id="5" idx="2"/>
          </p:cNvCxnSpPr>
          <p:nvPr/>
        </p:nvCxnSpPr>
        <p:spPr>
          <a:xfrm rot="5400000">
            <a:off x="6655366" y="1320227"/>
            <a:ext cx="262581" cy="2589977"/>
          </a:xfrm>
          <a:prstGeom prst="bentConnector3">
            <a:avLst>
              <a:gd name="adj1" fmla="val 177386"/>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3D36306-5879-3FF4-8A06-6E388C81452F}"/>
              </a:ext>
            </a:extLst>
          </p:cNvPr>
          <p:cNvSpPr/>
          <p:nvPr/>
        </p:nvSpPr>
        <p:spPr>
          <a:xfrm>
            <a:off x="5563139" y="2768191"/>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24" name="矩形 23">
            <a:extLst>
              <a:ext uri="{FF2B5EF4-FFF2-40B4-BE49-F238E27FC236}">
                <a16:creationId xmlns:a16="http://schemas.microsoft.com/office/drawing/2014/main" id="{43A652BE-1CE4-F2BD-124E-13B01F6347F8}"/>
              </a:ext>
            </a:extLst>
          </p:cNvPr>
          <p:cNvSpPr/>
          <p:nvPr/>
        </p:nvSpPr>
        <p:spPr>
          <a:xfrm>
            <a:off x="6351386" y="2221784"/>
            <a:ext cx="396240" cy="335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∇𝑉</a:t>
            </a:r>
          </a:p>
        </p:txBody>
      </p:sp>
      <p:cxnSp>
        <p:nvCxnSpPr>
          <p:cNvPr id="28" name="直接箭头连接符 27">
            <a:extLst>
              <a:ext uri="{FF2B5EF4-FFF2-40B4-BE49-F238E27FC236}">
                <a16:creationId xmlns:a16="http://schemas.microsoft.com/office/drawing/2014/main" id="{21C10CF6-3327-67E6-D3FE-9B9209F026F0}"/>
              </a:ext>
            </a:extLst>
          </p:cNvPr>
          <p:cNvCxnSpPr>
            <a:stCxn id="5" idx="3"/>
            <a:endCxn id="24" idx="1"/>
          </p:cNvCxnSpPr>
          <p:nvPr/>
        </p:nvCxnSpPr>
        <p:spPr>
          <a:xfrm flipV="1">
            <a:off x="5986967" y="2389583"/>
            <a:ext cx="364419"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0C361CC7-7269-2005-B3D5-ED7752B25F1F}"/>
              </a:ext>
            </a:extLst>
          </p:cNvPr>
          <p:cNvCxnSpPr>
            <a:cxnSpLocks/>
            <a:stCxn id="7" idx="0"/>
            <a:endCxn id="8" idx="1"/>
          </p:cNvCxnSpPr>
          <p:nvPr/>
        </p:nvCxnSpPr>
        <p:spPr>
          <a:xfrm rot="5400000" flipH="1" flipV="1">
            <a:off x="4550004" y="1746090"/>
            <a:ext cx="198316" cy="6162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5FEDDAC-BC52-6D8F-66D3-2F150C94A70B}"/>
              </a:ext>
            </a:extLst>
          </p:cNvPr>
          <p:cNvCxnSpPr>
            <a:cxnSpLocks/>
            <a:endCxn id="16" idx="0"/>
          </p:cNvCxnSpPr>
          <p:nvPr/>
        </p:nvCxnSpPr>
        <p:spPr>
          <a:xfrm>
            <a:off x="8081643" y="1835595"/>
            <a:ext cx="1" cy="337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3DD4560-01B7-780A-6F9F-936ED72FCD38}"/>
              </a:ext>
            </a:extLst>
          </p:cNvPr>
          <p:cNvCxnSpPr>
            <a:stCxn id="5" idx="3"/>
            <a:endCxn id="6" idx="1"/>
          </p:cNvCxnSpPr>
          <p:nvPr/>
        </p:nvCxnSpPr>
        <p:spPr>
          <a:xfrm>
            <a:off x="5986967" y="2564264"/>
            <a:ext cx="461537" cy="164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50BA29B4-1D8B-322C-2F0F-B85CCBFD2EC4}"/>
              </a:ext>
            </a:extLst>
          </p:cNvPr>
          <p:cNvCxnSpPr>
            <a:cxnSpLocks/>
            <a:stCxn id="24" idx="3"/>
          </p:cNvCxnSpPr>
          <p:nvPr/>
        </p:nvCxnSpPr>
        <p:spPr>
          <a:xfrm>
            <a:off x="6747626" y="2389583"/>
            <a:ext cx="170350" cy="9891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D3E5CB9F-3AF3-64FB-9305-3A4D39E214AB}"/>
              </a:ext>
            </a:extLst>
          </p:cNvPr>
          <p:cNvCxnSpPr>
            <a:stCxn id="6" idx="3"/>
          </p:cNvCxnSpPr>
          <p:nvPr/>
        </p:nvCxnSpPr>
        <p:spPr>
          <a:xfrm rot="5400000">
            <a:off x="6330891" y="3142729"/>
            <a:ext cx="467818" cy="4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E631C1CB-6155-4B0B-2001-8D1622243F00}"/>
              </a:ext>
            </a:extLst>
          </p:cNvPr>
          <p:cNvSpPr/>
          <p:nvPr/>
        </p:nvSpPr>
        <p:spPr>
          <a:xfrm>
            <a:off x="5823126" y="3378713"/>
            <a:ext cx="1827656" cy="46781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100" b="0" i="0" u="none" strike="noStrike" baseline="0" dirty="0">
                <a:latin typeface="NimbusRomNo9L-Regu"/>
              </a:rPr>
              <a:t>Counter examples</a:t>
            </a:r>
            <a:r>
              <a:rPr lang="en-US" altLang="zh-CN" dirty="0"/>
              <a:t> x</a:t>
            </a:r>
            <a:r>
              <a:rPr lang="en-US" altLang="zh-CN" baseline="-25000" dirty="0"/>
              <a:t>i</a:t>
            </a:r>
            <a:endParaRPr lang="zh-CN" altLang="en-US" dirty="0"/>
          </a:p>
        </p:txBody>
      </p:sp>
      <p:cxnSp>
        <p:nvCxnSpPr>
          <p:cNvPr id="51" name="连接符: 肘形 50">
            <a:extLst>
              <a:ext uri="{FF2B5EF4-FFF2-40B4-BE49-F238E27FC236}">
                <a16:creationId xmlns:a16="http://schemas.microsoft.com/office/drawing/2014/main" id="{8049A42D-418A-2FFA-1F47-58710755C716}"/>
              </a:ext>
            </a:extLst>
          </p:cNvPr>
          <p:cNvCxnSpPr>
            <a:stCxn id="47" idx="2"/>
            <a:endCxn id="7" idx="4"/>
          </p:cNvCxnSpPr>
          <p:nvPr/>
        </p:nvCxnSpPr>
        <p:spPr>
          <a:xfrm rot="10800000">
            <a:off x="4341048" y="2389584"/>
            <a:ext cx="1482079" cy="12230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FCF9416-DBCE-30D3-8DA5-14F73499CA15}"/>
              </a:ext>
            </a:extLst>
          </p:cNvPr>
          <p:cNvSpPr txBox="1"/>
          <p:nvPr/>
        </p:nvSpPr>
        <p:spPr>
          <a:xfrm>
            <a:off x="243664" y="1389822"/>
            <a:ext cx="3630880" cy="3163128"/>
          </a:xfrm>
          <a:prstGeom prst="rect">
            <a:avLst/>
          </a:prstGeom>
          <a:noFill/>
        </p:spPr>
        <p:txBody>
          <a:bodyPr wrap="square">
            <a:spAutoFit/>
          </a:bodyPr>
          <a:lstStyle/>
          <a:p>
            <a:pPr marL="285750" indent="-285750" algn="l">
              <a:buFont typeface="Arial" panose="020B0604020202020204" pitchFamily="34" charset="0"/>
              <a:buChar char="•"/>
            </a:pPr>
            <a:r>
              <a:rPr lang="en-US" altLang="zh-CN" sz="1400" b="0" i="0" u="none" strike="noStrike" baseline="0" dirty="0">
                <a:latin typeface="NimbusRomNo9L-Regu"/>
              </a:rPr>
              <a:t>[1] proposed a methods for learning control policies and neural network Lyapunov functions framework consists of a learner that attempts to find the </a:t>
            </a:r>
            <a:r>
              <a:rPr lang="en-US" altLang="zh-CN" sz="1400" b="1" i="0" u="none" strike="noStrike" baseline="0" dirty="0">
                <a:latin typeface="NimbusRomNo9L-Regu"/>
              </a:rPr>
              <a:t>control </a:t>
            </a:r>
            <a:r>
              <a:rPr lang="en-US" altLang="zh-CN" sz="1400" b="0" i="0" u="none" strike="noStrike" baseline="0" dirty="0">
                <a:latin typeface="NimbusRomNo9L-Regu"/>
              </a:rPr>
              <a:t>and </a:t>
            </a:r>
            <a:r>
              <a:rPr lang="en-US" altLang="zh-CN" sz="1400" b="1" i="0" u="none" strike="noStrike" baseline="0" dirty="0">
                <a:latin typeface="NimbusRomNo9L-Regu"/>
              </a:rPr>
              <a:t>Lyapunov functions</a:t>
            </a:r>
            <a:r>
              <a:rPr lang="en-US" altLang="zh-CN" sz="1400" dirty="0">
                <a:latin typeface="NimbusRomNo9L-Regu"/>
              </a:rPr>
              <a:t>,</a:t>
            </a:r>
            <a:r>
              <a:rPr lang="en-US" altLang="zh-CN" sz="1400" b="0" i="0" u="none" strike="noStrike" baseline="0" dirty="0">
                <a:latin typeface="NimbusRomNo9L-Regu"/>
              </a:rPr>
              <a:t> and a falsifier that finds </a:t>
            </a:r>
            <a:r>
              <a:rPr lang="en-US" altLang="zh-CN" sz="1400" b="1" i="0" u="none" strike="noStrike" baseline="0" dirty="0">
                <a:latin typeface="NimbusRomNo9L-Regu"/>
              </a:rPr>
              <a:t>counterexamples</a:t>
            </a:r>
            <a:r>
              <a:rPr lang="en-US" altLang="zh-CN" sz="1400" b="0" i="0" u="none" strike="noStrike" baseline="0" dirty="0">
                <a:latin typeface="NimbusRomNo9L-Regu"/>
              </a:rPr>
              <a:t> to quickly guide the learner towards solutions. The procedure terminates when no counterexample is found by the falsifier.</a:t>
            </a:r>
          </a:p>
          <a:p>
            <a:pPr marL="285750" indent="-285750" algn="l">
              <a:buFont typeface="Arial" panose="020B0604020202020204" pitchFamily="34" charset="0"/>
              <a:buChar char="•"/>
            </a:pPr>
            <a:endParaRPr lang="en-US" altLang="zh-CN" sz="1400" dirty="0">
              <a:latin typeface="NimbusRomNo9L-Regu"/>
            </a:endParaRPr>
          </a:p>
          <a:p>
            <a:pPr marL="285750" indent="-285750" algn="l">
              <a:buFont typeface="Arial" panose="020B0604020202020204" pitchFamily="34" charset="0"/>
              <a:buChar char="•"/>
            </a:pPr>
            <a:r>
              <a:rPr lang="en-US" altLang="zh-CN" sz="1400" b="0" i="0" u="none" strike="noStrike" baseline="0" dirty="0">
                <a:latin typeface="NimbusRomNo9L-Regu"/>
              </a:rPr>
              <a:t>It solves Problem 2, but still relies on true models to generate LQR parameters. </a:t>
            </a:r>
          </a:p>
          <a:p>
            <a:pPr algn="l"/>
            <a:endParaRPr lang="en-US" altLang="zh-CN" sz="1400" dirty="0">
              <a:latin typeface="NimbusRomNo9L-Regu"/>
            </a:endParaRPr>
          </a:p>
          <a:p>
            <a:pPr algn="l"/>
            <a:endParaRPr lang="zh-CN" altLang="en-US" dirty="0"/>
          </a:p>
        </p:txBody>
      </p:sp>
      <p:sp>
        <p:nvSpPr>
          <p:cNvPr id="56" name="文本框 55">
            <a:extLst>
              <a:ext uri="{FF2B5EF4-FFF2-40B4-BE49-F238E27FC236}">
                <a16:creationId xmlns:a16="http://schemas.microsoft.com/office/drawing/2014/main" id="{3CD75F78-5852-4812-1F4B-A36F0421BD19}"/>
              </a:ext>
            </a:extLst>
          </p:cNvPr>
          <p:cNvSpPr txBox="1"/>
          <p:nvPr/>
        </p:nvSpPr>
        <p:spPr>
          <a:xfrm>
            <a:off x="1262062" y="4638674"/>
            <a:ext cx="6619875" cy="300082"/>
          </a:xfrm>
          <a:prstGeom prst="rect">
            <a:avLst/>
          </a:prstGeom>
          <a:noFill/>
        </p:spPr>
        <p:txBody>
          <a:bodyPr wrap="square" rtlCol="0">
            <a:spAutoFit/>
          </a:bodyPr>
          <a:lstStyle/>
          <a:p>
            <a:r>
              <a:rPr lang="en-US" altLang="zh-CN" dirty="0"/>
              <a:t>[1] Y. Chang, Neural Lyapunov Control, https://doi.org/10.48550/arXiv.2005.00611</a:t>
            </a:r>
            <a:endParaRPr lang="zh-CN" altLang="en-US" dirty="0"/>
          </a:p>
        </p:txBody>
      </p:sp>
    </p:spTree>
    <p:extLst>
      <p:ext uri="{BB962C8B-B14F-4D97-AF65-F5344CB8AC3E}">
        <p14:creationId xmlns:p14="http://schemas.microsoft.com/office/powerpoint/2010/main" val="112249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FB2FE0DB-4CB2-0184-7642-6BC292648724}"/>
              </a:ext>
            </a:extLst>
          </p:cNvPr>
          <p:cNvSpPr/>
          <p:nvPr/>
        </p:nvSpPr>
        <p:spPr>
          <a:xfrm>
            <a:off x="652692" y="2746535"/>
            <a:ext cx="8132534" cy="2331173"/>
          </a:xfrm>
          <a:prstGeom prst="roundRect">
            <a:avLst/>
          </a:prstGeom>
          <a:solidFill>
            <a:schemeClr val="accent6">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5CD687E-3F25-D038-FE44-574846630AB3}"/>
              </a:ext>
            </a:extLst>
          </p:cNvPr>
          <p:cNvSpPr/>
          <p:nvPr/>
        </p:nvSpPr>
        <p:spPr>
          <a:xfrm>
            <a:off x="939911" y="4073074"/>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6" name="矩形: 圆角 5">
            <a:extLst>
              <a:ext uri="{FF2B5EF4-FFF2-40B4-BE49-F238E27FC236}">
                <a16:creationId xmlns:a16="http://schemas.microsoft.com/office/drawing/2014/main" id="{6A688686-8F52-7FB3-D6A1-C93BDC9BA184}"/>
              </a:ext>
            </a:extLst>
          </p:cNvPr>
          <p:cNvSpPr/>
          <p:nvPr/>
        </p:nvSpPr>
        <p:spPr>
          <a:xfrm>
            <a:off x="1523662" y="4370483"/>
            <a:ext cx="990600" cy="3644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Lyapunov NN</a:t>
            </a:r>
            <a:endParaRPr lang="zh-CN" altLang="en-US" dirty="0"/>
          </a:p>
        </p:txBody>
      </p:sp>
      <p:sp>
        <p:nvSpPr>
          <p:cNvPr id="7" name="等腰三角形 6">
            <a:extLst>
              <a:ext uri="{FF2B5EF4-FFF2-40B4-BE49-F238E27FC236}">
                <a16:creationId xmlns:a16="http://schemas.microsoft.com/office/drawing/2014/main" id="{75C807CB-ADFB-1C1E-831E-F96C72BEF01D}"/>
              </a:ext>
            </a:extLst>
          </p:cNvPr>
          <p:cNvSpPr/>
          <p:nvPr/>
        </p:nvSpPr>
        <p:spPr>
          <a:xfrm>
            <a:off x="2857429" y="4534867"/>
            <a:ext cx="473481" cy="36449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cxnSp>
        <p:nvCxnSpPr>
          <p:cNvPr id="8" name="直接箭头连接符 7">
            <a:extLst>
              <a:ext uri="{FF2B5EF4-FFF2-40B4-BE49-F238E27FC236}">
                <a16:creationId xmlns:a16="http://schemas.microsoft.com/office/drawing/2014/main" id="{CE8A8A0D-1032-CD62-ADD7-AD0B7BDE7F24}"/>
              </a:ext>
            </a:extLst>
          </p:cNvPr>
          <p:cNvCxnSpPr>
            <a:cxnSpLocks/>
            <a:stCxn id="6" idx="3"/>
            <a:endCxn id="7" idx="1"/>
          </p:cNvCxnSpPr>
          <p:nvPr/>
        </p:nvCxnSpPr>
        <p:spPr>
          <a:xfrm>
            <a:off x="2514262" y="4552726"/>
            <a:ext cx="461537" cy="164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655D25E-0613-67A7-7664-E5E25EFF184D}"/>
              </a:ext>
            </a:extLst>
          </p:cNvPr>
          <p:cNvSpPr/>
          <p:nvPr/>
        </p:nvSpPr>
        <p:spPr>
          <a:xfrm>
            <a:off x="2868009" y="4156171"/>
            <a:ext cx="396240" cy="335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∇𝑉</a:t>
            </a:r>
          </a:p>
        </p:txBody>
      </p:sp>
      <p:sp>
        <p:nvSpPr>
          <p:cNvPr id="10" name="矩形: 圆角 9">
            <a:extLst>
              <a:ext uri="{FF2B5EF4-FFF2-40B4-BE49-F238E27FC236}">
                <a16:creationId xmlns:a16="http://schemas.microsoft.com/office/drawing/2014/main" id="{224DCCB9-BC78-6097-CF48-0BA8DC355E97}"/>
              </a:ext>
            </a:extLst>
          </p:cNvPr>
          <p:cNvSpPr/>
          <p:nvPr/>
        </p:nvSpPr>
        <p:spPr>
          <a:xfrm>
            <a:off x="1484573" y="3318911"/>
            <a:ext cx="978854"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Policy</a:t>
            </a:r>
          </a:p>
          <a:p>
            <a:pPr algn="ctr"/>
            <a:r>
              <a:rPr lang="en-US" altLang="zh-CN" dirty="0"/>
              <a:t>DDPG</a:t>
            </a:r>
            <a:endParaRPr lang="zh-CN" altLang="en-US" dirty="0"/>
          </a:p>
        </p:txBody>
      </p:sp>
      <p:sp>
        <p:nvSpPr>
          <p:cNvPr id="11" name="椭圆 10">
            <a:extLst>
              <a:ext uri="{FF2B5EF4-FFF2-40B4-BE49-F238E27FC236}">
                <a16:creationId xmlns:a16="http://schemas.microsoft.com/office/drawing/2014/main" id="{27F2D0EB-797F-73DE-A640-8D1F310519A7}"/>
              </a:ext>
            </a:extLst>
          </p:cNvPr>
          <p:cNvSpPr/>
          <p:nvPr/>
        </p:nvSpPr>
        <p:spPr>
          <a:xfrm>
            <a:off x="674412" y="3403810"/>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a:t>
            </a:r>
            <a:endParaRPr lang="zh-CN" altLang="en-US" dirty="0"/>
          </a:p>
        </p:txBody>
      </p:sp>
      <p:sp>
        <p:nvSpPr>
          <p:cNvPr id="12" name="矩形 11">
            <a:extLst>
              <a:ext uri="{FF2B5EF4-FFF2-40B4-BE49-F238E27FC236}">
                <a16:creationId xmlns:a16="http://schemas.microsoft.com/office/drawing/2014/main" id="{0DBC356C-5F9F-5BDD-1ABA-9D1344F0DF89}"/>
              </a:ext>
            </a:extLst>
          </p:cNvPr>
          <p:cNvSpPr/>
          <p:nvPr/>
        </p:nvSpPr>
        <p:spPr>
          <a:xfrm>
            <a:off x="2795215" y="3397405"/>
            <a:ext cx="396240" cy="236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r>
              <a:rPr lang="en-US" altLang="zh-CN" baseline="-25000" dirty="0"/>
              <a:t>i</a:t>
            </a:r>
            <a:endParaRPr lang="zh-CN" altLang="en-US" dirty="0"/>
          </a:p>
        </p:txBody>
      </p:sp>
      <p:cxnSp>
        <p:nvCxnSpPr>
          <p:cNvPr id="13" name="直接箭头连接符 12">
            <a:extLst>
              <a:ext uri="{FF2B5EF4-FFF2-40B4-BE49-F238E27FC236}">
                <a16:creationId xmlns:a16="http://schemas.microsoft.com/office/drawing/2014/main" id="{0C4FBA8A-F4ED-B93D-2F6C-2840ACABA443}"/>
              </a:ext>
            </a:extLst>
          </p:cNvPr>
          <p:cNvCxnSpPr/>
          <p:nvPr/>
        </p:nvCxnSpPr>
        <p:spPr>
          <a:xfrm>
            <a:off x="1225493" y="3534124"/>
            <a:ext cx="259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23EFF2A-F9F1-877E-F9EA-2A8F8FD700D1}"/>
              </a:ext>
            </a:extLst>
          </p:cNvPr>
          <p:cNvCxnSpPr>
            <a:endCxn id="12" idx="1"/>
          </p:cNvCxnSpPr>
          <p:nvPr/>
        </p:nvCxnSpPr>
        <p:spPr>
          <a:xfrm>
            <a:off x="2475173" y="3515515"/>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D9BE8D60-8AAF-09DF-F0E3-2E2E190E2A07}"/>
              </a:ext>
            </a:extLst>
          </p:cNvPr>
          <p:cNvSpPr/>
          <p:nvPr/>
        </p:nvSpPr>
        <p:spPr>
          <a:xfrm>
            <a:off x="1551090" y="2762573"/>
            <a:ext cx="845820" cy="3413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gym</a:t>
            </a:r>
            <a:endParaRPr lang="zh-CN" altLang="en-US" dirty="0"/>
          </a:p>
        </p:txBody>
      </p:sp>
      <p:sp>
        <p:nvSpPr>
          <p:cNvPr id="16" name="箭头: 下 15">
            <a:extLst>
              <a:ext uri="{FF2B5EF4-FFF2-40B4-BE49-F238E27FC236}">
                <a16:creationId xmlns:a16="http://schemas.microsoft.com/office/drawing/2014/main" id="{848BF0DF-2494-81C1-8F76-88FA8978EF89}"/>
              </a:ext>
            </a:extLst>
          </p:cNvPr>
          <p:cNvSpPr/>
          <p:nvPr/>
        </p:nvSpPr>
        <p:spPr>
          <a:xfrm>
            <a:off x="1796231" y="3130627"/>
            <a:ext cx="164592" cy="17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D57F279F-82AC-5C45-02CE-027B85607EE7}"/>
              </a:ext>
            </a:extLst>
          </p:cNvPr>
          <p:cNvSpPr/>
          <p:nvPr/>
        </p:nvSpPr>
        <p:spPr>
          <a:xfrm rot="10800000">
            <a:off x="1960061" y="3119197"/>
            <a:ext cx="164592" cy="17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84ACEBA5-156F-C848-88AF-38178AF400B6}"/>
              </a:ext>
            </a:extLst>
          </p:cNvPr>
          <p:cNvSpPr/>
          <p:nvPr/>
        </p:nvSpPr>
        <p:spPr>
          <a:xfrm>
            <a:off x="1484573" y="3864111"/>
            <a:ext cx="990600"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Dynamics</a:t>
            </a:r>
          </a:p>
          <a:p>
            <a:pPr algn="ctr"/>
            <a:r>
              <a:rPr lang="en-US" altLang="zh-CN" dirty="0"/>
              <a:t>NN</a:t>
            </a:r>
            <a:endParaRPr lang="zh-CN" altLang="en-US" dirty="0"/>
          </a:p>
        </p:txBody>
      </p:sp>
      <p:cxnSp>
        <p:nvCxnSpPr>
          <p:cNvPr id="19" name="直接箭头连接符 18">
            <a:extLst>
              <a:ext uri="{FF2B5EF4-FFF2-40B4-BE49-F238E27FC236}">
                <a16:creationId xmlns:a16="http://schemas.microsoft.com/office/drawing/2014/main" id="{F78EDE44-80A5-6600-62F5-E4C64ACC7E0B}"/>
              </a:ext>
            </a:extLst>
          </p:cNvPr>
          <p:cNvCxnSpPr/>
          <p:nvPr/>
        </p:nvCxnSpPr>
        <p:spPr>
          <a:xfrm>
            <a:off x="2475173" y="4068775"/>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0F812625-2CE3-CA6F-9C07-7D3BF63C2AEC}"/>
              </a:ext>
            </a:extLst>
          </p:cNvPr>
          <p:cNvCxnSpPr>
            <a:cxnSpLocks/>
            <a:stCxn id="12" idx="2"/>
            <a:endCxn id="18" idx="1"/>
          </p:cNvCxnSpPr>
          <p:nvPr/>
        </p:nvCxnSpPr>
        <p:spPr>
          <a:xfrm rot="5400000">
            <a:off x="2038365" y="3079833"/>
            <a:ext cx="401178" cy="1508762"/>
          </a:xfrm>
          <a:prstGeom prst="bentConnector4">
            <a:avLst>
              <a:gd name="adj1" fmla="val 28726"/>
              <a:gd name="adj2" fmla="val 1151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B524DA7B-838C-9E27-90F6-71C42033802F}"/>
              </a:ext>
            </a:extLst>
          </p:cNvPr>
          <p:cNvCxnSpPr>
            <a:cxnSpLocks/>
            <a:stCxn id="11" idx="4"/>
          </p:cNvCxnSpPr>
          <p:nvPr/>
        </p:nvCxnSpPr>
        <p:spPr>
          <a:xfrm rot="16200000" flipH="1">
            <a:off x="1097193" y="3544908"/>
            <a:ext cx="381818" cy="5720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11B726E-A06F-EDE3-5854-AC608B628A39}"/>
              </a:ext>
            </a:extLst>
          </p:cNvPr>
          <p:cNvCxnSpPr>
            <a:cxnSpLocks/>
            <a:stCxn id="12" idx="3"/>
          </p:cNvCxnSpPr>
          <p:nvPr/>
        </p:nvCxnSpPr>
        <p:spPr>
          <a:xfrm>
            <a:off x="3191455" y="3515515"/>
            <a:ext cx="193408" cy="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AF43ADF9-54F4-565B-FD37-9C5C402B7DD5}"/>
              </a:ext>
            </a:extLst>
          </p:cNvPr>
          <p:cNvSpPr/>
          <p:nvPr/>
        </p:nvSpPr>
        <p:spPr>
          <a:xfrm>
            <a:off x="3384863" y="3345575"/>
            <a:ext cx="845820" cy="3413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gym</a:t>
            </a:r>
            <a:endParaRPr lang="zh-CN" altLang="en-US" dirty="0"/>
          </a:p>
        </p:txBody>
      </p:sp>
      <p:sp>
        <p:nvSpPr>
          <p:cNvPr id="24" name="椭圆 23">
            <a:extLst>
              <a:ext uri="{FF2B5EF4-FFF2-40B4-BE49-F238E27FC236}">
                <a16:creationId xmlns:a16="http://schemas.microsoft.com/office/drawing/2014/main" id="{AA2993D9-66A6-B125-BC27-A8CFC1D2A4CA}"/>
              </a:ext>
            </a:extLst>
          </p:cNvPr>
          <p:cNvSpPr/>
          <p:nvPr/>
        </p:nvSpPr>
        <p:spPr>
          <a:xfrm>
            <a:off x="4410842" y="3400212"/>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i+1</a:t>
            </a:r>
            <a:endParaRPr lang="zh-CN" altLang="en-US" dirty="0"/>
          </a:p>
        </p:txBody>
      </p:sp>
      <p:cxnSp>
        <p:nvCxnSpPr>
          <p:cNvPr id="25" name="直接箭头连接符 24">
            <a:extLst>
              <a:ext uri="{FF2B5EF4-FFF2-40B4-BE49-F238E27FC236}">
                <a16:creationId xmlns:a16="http://schemas.microsoft.com/office/drawing/2014/main" id="{7FF38101-F10C-7ABC-41EB-6DB784956D65}"/>
              </a:ext>
            </a:extLst>
          </p:cNvPr>
          <p:cNvCxnSpPr>
            <a:cxnSpLocks/>
          </p:cNvCxnSpPr>
          <p:nvPr/>
        </p:nvCxnSpPr>
        <p:spPr>
          <a:xfrm>
            <a:off x="4230683" y="3517570"/>
            <a:ext cx="193408" cy="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F0FFE75F-39FC-A512-D96F-CA17752C334A}"/>
              </a:ext>
            </a:extLst>
          </p:cNvPr>
          <p:cNvCxnSpPr>
            <a:cxnSpLocks/>
            <a:stCxn id="24" idx="4"/>
            <a:endCxn id="18" idx="1"/>
          </p:cNvCxnSpPr>
          <p:nvPr/>
        </p:nvCxnSpPr>
        <p:spPr>
          <a:xfrm rot="5400000">
            <a:off x="2912353" y="2208653"/>
            <a:ext cx="398371" cy="3253929"/>
          </a:xfrm>
          <a:prstGeom prst="bentConnector4">
            <a:avLst>
              <a:gd name="adj1" fmla="val 28576"/>
              <a:gd name="adj2" fmla="val 1070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0905F8B0-443C-CE4D-667E-B840BB97F47A}"/>
              </a:ext>
            </a:extLst>
          </p:cNvPr>
          <p:cNvCxnSpPr>
            <a:cxnSpLocks/>
            <a:stCxn id="11" idx="0"/>
            <a:endCxn id="23" idx="1"/>
          </p:cNvCxnSpPr>
          <p:nvPr/>
        </p:nvCxnSpPr>
        <p:spPr>
          <a:xfrm rot="5400000" flipH="1" flipV="1">
            <a:off x="2251281" y="2146361"/>
            <a:ext cx="8240" cy="2506658"/>
          </a:xfrm>
          <a:prstGeom prst="bentConnector3">
            <a:avLst>
              <a:gd name="adj1" fmla="val 348100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25983855-FABD-BD84-D2FE-C835E474B19C}"/>
                  </a:ext>
                </a:extLst>
              </p:cNvPr>
              <p:cNvSpPr/>
              <p:nvPr/>
            </p:nvSpPr>
            <p:spPr>
              <a:xfrm>
                <a:off x="2783878" y="3887903"/>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8" name="椭圆 27">
                <a:extLst>
                  <a:ext uri="{FF2B5EF4-FFF2-40B4-BE49-F238E27FC236}">
                    <a16:creationId xmlns:a16="http://schemas.microsoft.com/office/drawing/2014/main" id="{25983855-FABD-BD84-D2FE-C835E474B19C}"/>
                  </a:ext>
                </a:extLst>
              </p:cNvPr>
              <p:cNvSpPr>
                <a:spLocks noRot="1" noChangeAspect="1" noMove="1" noResize="1" noEditPoints="1" noAdjustHandles="1" noChangeArrowheads="1" noChangeShapeType="1" noTextEdit="1"/>
              </p:cNvSpPr>
              <p:nvPr/>
            </p:nvSpPr>
            <p:spPr>
              <a:xfrm>
                <a:off x="2783878" y="3887903"/>
                <a:ext cx="655320" cy="236220"/>
              </a:xfrm>
              <a:prstGeom prst="ellipse">
                <a:avLst/>
              </a:prstGeom>
              <a:blipFill>
                <a:blip r:embed="rId2"/>
                <a:stretch>
                  <a:fillRect b="-10256"/>
                </a:stretch>
              </a:blipFill>
              <a:ln>
                <a:noFill/>
              </a:ln>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276D04D6-D7A8-1027-6F16-FECED00A3156}"/>
              </a:ext>
            </a:extLst>
          </p:cNvPr>
          <p:cNvCxnSpPr>
            <a:cxnSpLocks/>
            <a:stCxn id="6" idx="3"/>
            <a:endCxn id="9" idx="1"/>
          </p:cNvCxnSpPr>
          <p:nvPr/>
        </p:nvCxnSpPr>
        <p:spPr>
          <a:xfrm flipV="1">
            <a:off x="2514262" y="4323970"/>
            <a:ext cx="353747" cy="22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7533CA57-A12C-36A7-D4A5-BEC46F2C0672}"/>
              </a:ext>
            </a:extLst>
          </p:cNvPr>
          <p:cNvCxnSpPr>
            <a:stCxn id="11" idx="4"/>
            <a:endCxn id="6" idx="1"/>
          </p:cNvCxnSpPr>
          <p:nvPr/>
        </p:nvCxnSpPr>
        <p:spPr>
          <a:xfrm rot="16200000" flipH="1">
            <a:off x="806519" y="3835583"/>
            <a:ext cx="912696" cy="521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A62194EC-D1A4-FA69-13AA-5695A97BC39D}"/>
                  </a:ext>
                </a:extLst>
              </p:cNvPr>
              <p:cNvSpPr/>
              <p:nvPr/>
            </p:nvSpPr>
            <p:spPr>
              <a:xfrm>
                <a:off x="3607731" y="4164754"/>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31" name="椭圆 30">
                <a:extLst>
                  <a:ext uri="{FF2B5EF4-FFF2-40B4-BE49-F238E27FC236}">
                    <a16:creationId xmlns:a16="http://schemas.microsoft.com/office/drawing/2014/main" id="{A62194EC-D1A4-FA69-13AA-5695A97BC39D}"/>
                  </a:ext>
                </a:extLst>
              </p:cNvPr>
              <p:cNvSpPr>
                <a:spLocks noRot="1" noChangeAspect="1" noMove="1" noResize="1" noEditPoints="1" noAdjustHandles="1" noChangeArrowheads="1" noChangeShapeType="1" noTextEdit="1"/>
              </p:cNvSpPr>
              <p:nvPr/>
            </p:nvSpPr>
            <p:spPr>
              <a:xfrm>
                <a:off x="3607731" y="4164754"/>
                <a:ext cx="310637" cy="310637"/>
              </a:xfrm>
              <a:prstGeom prst="ellipse">
                <a:avLst/>
              </a:prstGeom>
              <a:blipFill>
                <a:blip r:embed="rId3"/>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749A51B5-3103-B3CD-5FE7-50BC7E701983}"/>
              </a:ext>
            </a:extLst>
          </p:cNvPr>
          <p:cNvCxnSpPr>
            <a:stCxn id="28" idx="6"/>
            <a:endCxn id="31" idx="1"/>
          </p:cNvCxnSpPr>
          <p:nvPr/>
        </p:nvCxnSpPr>
        <p:spPr>
          <a:xfrm>
            <a:off x="3439198" y="4006013"/>
            <a:ext cx="214025" cy="20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2647EB6-8363-1E1E-0378-0AA3985BA506}"/>
              </a:ext>
            </a:extLst>
          </p:cNvPr>
          <p:cNvCxnSpPr>
            <a:cxnSpLocks/>
            <a:stCxn id="9" idx="3"/>
            <a:endCxn id="31" idx="2"/>
          </p:cNvCxnSpPr>
          <p:nvPr/>
        </p:nvCxnSpPr>
        <p:spPr>
          <a:xfrm flipV="1">
            <a:off x="3264249" y="4320073"/>
            <a:ext cx="343482" cy="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366CDD15-F18D-7F62-7CE0-CC1420D1CCCD}"/>
              </a:ext>
            </a:extLst>
          </p:cNvPr>
          <p:cNvSpPr/>
          <p:nvPr/>
        </p:nvSpPr>
        <p:spPr>
          <a:xfrm>
            <a:off x="4186821" y="4161750"/>
            <a:ext cx="844235"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Loss</a:t>
            </a:r>
            <a:endParaRPr lang="zh-CN" altLang="en-US" dirty="0"/>
          </a:p>
        </p:txBody>
      </p:sp>
      <p:cxnSp>
        <p:nvCxnSpPr>
          <p:cNvPr id="35" name="直接箭头连接符 34">
            <a:extLst>
              <a:ext uri="{FF2B5EF4-FFF2-40B4-BE49-F238E27FC236}">
                <a16:creationId xmlns:a16="http://schemas.microsoft.com/office/drawing/2014/main" id="{77402D45-60F3-E455-67BA-43DEBD33B811}"/>
              </a:ext>
            </a:extLst>
          </p:cNvPr>
          <p:cNvCxnSpPr>
            <a:cxnSpLocks/>
            <a:stCxn id="7" idx="5"/>
            <a:endCxn id="34" idx="3"/>
          </p:cNvCxnSpPr>
          <p:nvPr/>
        </p:nvCxnSpPr>
        <p:spPr>
          <a:xfrm flipV="1">
            <a:off x="3212540" y="4426895"/>
            <a:ext cx="1097916" cy="29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E0385A8-4E07-B4DC-888C-8780C130E98D}"/>
              </a:ext>
            </a:extLst>
          </p:cNvPr>
          <p:cNvCxnSpPr>
            <a:cxnSpLocks/>
            <a:stCxn id="31" idx="6"/>
            <a:endCxn id="34" idx="2"/>
          </p:cNvCxnSpPr>
          <p:nvPr/>
        </p:nvCxnSpPr>
        <p:spPr>
          <a:xfrm flipV="1">
            <a:off x="3918368" y="4317069"/>
            <a:ext cx="268453"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584FD487-2EC0-217B-0EC3-EEAB2F9E56D5}"/>
              </a:ext>
            </a:extLst>
          </p:cNvPr>
          <p:cNvSpPr/>
          <p:nvPr/>
        </p:nvSpPr>
        <p:spPr>
          <a:xfrm>
            <a:off x="5201407" y="3623126"/>
            <a:ext cx="2750074" cy="56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a:solidFill>
                  <a:srgbClr val="6A9955"/>
                </a:solidFill>
                <a:effectLst/>
                <a:latin typeface="Consolas" panose="020B0609020204030204" pitchFamily="49" charset="0"/>
              </a:rPr>
              <a:t># Loss function</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Loss = -a</a:t>
            </a:r>
            <a:r>
              <a:rPr lang="en-US" altLang="zh-CN" b="0" dirty="0">
                <a:solidFill>
                  <a:srgbClr val="D4D4D4"/>
                </a:solidFill>
                <a:effectLst/>
                <a:latin typeface="Consolas" panose="020B0609020204030204" pitchFamily="49" charset="0"/>
              </a:rPr>
              <a:t>*V + b*</a:t>
            </a:r>
            <a:r>
              <a:rPr lang="en-US" altLang="zh-CN" b="0" dirty="0" err="1">
                <a:solidFill>
                  <a:srgbClr val="D4D4D4"/>
                </a:solidFill>
                <a:effectLst/>
                <a:latin typeface="Consolas" panose="020B0609020204030204" pitchFamily="49" charset="0"/>
              </a:rPr>
              <a:t>V_dot</a:t>
            </a:r>
            <a:r>
              <a:rPr lang="en-US" altLang="zh-CN" b="0"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c*(||x||-V)^2 + d*V(x0)^2</a:t>
            </a:r>
          </a:p>
        </p:txBody>
      </p:sp>
      <p:cxnSp>
        <p:nvCxnSpPr>
          <p:cNvPr id="38" name="连接符: 肘形 37">
            <a:extLst>
              <a:ext uri="{FF2B5EF4-FFF2-40B4-BE49-F238E27FC236}">
                <a16:creationId xmlns:a16="http://schemas.microsoft.com/office/drawing/2014/main" id="{43AA6A5A-76DF-5949-DE1F-324887C79DDA}"/>
              </a:ext>
            </a:extLst>
          </p:cNvPr>
          <p:cNvCxnSpPr>
            <a:stCxn id="34" idx="4"/>
            <a:endCxn id="6" idx="2"/>
          </p:cNvCxnSpPr>
          <p:nvPr/>
        </p:nvCxnSpPr>
        <p:spPr>
          <a:xfrm rot="5400000">
            <a:off x="3182661" y="3308689"/>
            <a:ext cx="262581" cy="2589977"/>
          </a:xfrm>
          <a:prstGeom prst="bentConnector3">
            <a:avLst>
              <a:gd name="adj1" fmla="val 1773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A0A47B1-06F6-36EE-F11B-EF84ED7347B7}"/>
              </a:ext>
            </a:extLst>
          </p:cNvPr>
          <p:cNvCxnSpPr>
            <a:cxnSpLocks/>
            <a:stCxn id="37" idx="1"/>
            <a:endCxn id="34" idx="7"/>
          </p:cNvCxnSpPr>
          <p:nvPr/>
        </p:nvCxnSpPr>
        <p:spPr>
          <a:xfrm flipH="1">
            <a:off x="4907421" y="3907622"/>
            <a:ext cx="293986" cy="29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B7D95DCB-2FD2-B55E-3363-E775476BCED0}"/>
              </a:ext>
            </a:extLst>
          </p:cNvPr>
          <p:cNvSpPr/>
          <p:nvPr/>
        </p:nvSpPr>
        <p:spPr>
          <a:xfrm>
            <a:off x="6833880" y="2870997"/>
            <a:ext cx="1681480" cy="4659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My Lyapunov Function Module</a:t>
            </a:r>
            <a:endParaRPr lang="zh-CN" altLang="en-US" dirty="0"/>
          </a:p>
        </p:txBody>
      </p:sp>
      <p:sp>
        <p:nvSpPr>
          <p:cNvPr id="41" name="矩形 40">
            <a:extLst>
              <a:ext uri="{FF2B5EF4-FFF2-40B4-BE49-F238E27FC236}">
                <a16:creationId xmlns:a16="http://schemas.microsoft.com/office/drawing/2014/main" id="{4B3F3EC6-1590-B413-9298-572479157C92}"/>
              </a:ext>
            </a:extLst>
          </p:cNvPr>
          <p:cNvSpPr/>
          <p:nvPr/>
        </p:nvSpPr>
        <p:spPr>
          <a:xfrm>
            <a:off x="2158051" y="3148110"/>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42" name="矩形 41">
            <a:extLst>
              <a:ext uri="{FF2B5EF4-FFF2-40B4-BE49-F238E27FC236}">
                <a16:creationId xmlns:a16="http://schemas.microsoft.com/office/drawing/2014/main" id="{A20082F3-F0E5-F165-DA5D-4AE2C9C23F87}"/>
              </a:ext>
            </a:extLst>
          </p:cNvPr>
          <p:cNvSpPr/>
          <p:nvPr/>
        </p:nvSpPr>
        <p:spPr>
          <a:xfrm>
            <a:off x="2090434" y="4756653"/>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43" name="矩形: 圆角 42">
            <a:extLst>
              <a:ext uri="{FF2B5EF4-FFF2-40B4-BE49-F238E27FC236}">
                <a16:creationId xmlns:a16="http://schemas.microsoft.com/office/drawing/2014/main" id="{F7C7A883-C099-7FCD-A0EC-BBD44101337E}"/>
              </a:ext>
            </a:extLst>
          </p:cNvPr>
          <p:cNvSpPr/>
          <p:nvPr/>
        </p:nvSpPr>
        <p:spPr>
          <a:xfrm>
            <a:off x="1523663" y="4370484"/>
            <a:ext cx="990600" cy="3644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Lyapunov NN</a:t>
            </a:r>
            <a:endParaRPr lang="zh-CN" altLang="en-US" dirty="0"/>
          </a:p>
        </p:txBody>
      </p:sp>
      <p:sp>
        <p:nvSpPr>
          <p:cNvPr id="44" name="等腰三角形 43">
            <a:extLst>
              <a:ext uri="{FF2B5EF4-FFF2-40B4-BE49-F238E27FC236}">
                <a16:creationId xmlns:a16="http://schemas.microsoft.com/office/drawing/2014/main" id="{3C23B2E5-1B75-746D-6B17-C81D5E250EE2}"/>
              </a:ext>
            </a:extLst>
          </p:cNvPr>
          <p:cNvSpPr/>
          <p:nvPr/>
        </p:nvSpPr>
        <p:spPr>
          <a:xfrm>
            <a:off x="2857430" y="4534868"/>
            <a:ext cx="473481" cy="36449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45" name="椭圆 44">
            <a:extLst>
              <a:ext uri="{FF2B5EF4-FFF2-40B4-BE49-F238E27FC236}">
                <a16:creationId xmlns:a16="http://schemas.microsoft.com/office/drawing/2014/main" id="{87884A04-6559-912D-1B85-D779918BC22A}"/>
              </a:ext>
            </a:extLst>
          </p:cNvPr>
          <p:cNvSpPr/>
          <p:nvPr/>
        </p:nvSpPr>
        <p:spPr>
          <a:xfrm>
            <a:off x="674413" y="3403811"/>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a:t>
            </a:r>
            <a:endParaRPr lang="zh-CN" altLang="en-US" dirty="0"/>
          </a:p>
        </p:txBody>
      </p:sp>
      <p:sp>
        <p:nvSpPr>
          <p:cNvPr id="46" name="矩形: 圆角 45">
            <a:extLst>
              <a:ext uri="{FF2B5EF4-FFF2-40B4-BE49-F238E27FC236}">
                <a16:creationId xmlns:a16="http://schemas.microsoft.com/office/drawing/2014/main" id="{8454B8C4-7213-CE39-088D-069C4EA6F2BC}"/>
              </a:ext>
            </a:extLst>
          </p:cNvPr>
          <p:cNvSpPr/>
          <p:nvPr/>
        </p:nvSpPr>
        <p:spPr>
          <a:xfrm>
            <a:off x="1484574" y="3864112"/>
            <a:ext cx="990600"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Dynamics</a:t>
            </a:r>
          </a:p>
          <a:p>
            <a:pPr algn="ctr"/>
            <a:r>
              <a:rPr lang="en-US" altLang="zh-CN" dirty="0"/>
              <a:t>NN</a:t>
            </a:r>
            <a:endParaRPr lang="zh-CN" altLang="en-US" dirty="0"/>
          </a:p>
        </p:txBody>
      </p:sp>
      <p:cxnSp>
        <p:nvCxnSpPr>
          <p:cNvPr id="47" name="直接箭头连接符 46">
            <a:extLst>
              <a:ext uri="{FF2B5EF4-FFF2-40B4-BE49-F238E27FC236}">
                <a16:creationId xmlns:a16="http://schemas.microsoft.com/office/drawing/2014/main" id="{B932206C-85DA-1848-AF6A-DFE92E23D769}"/>
              </a:ext>
            </a:extLst>
          </p:cNvPr>
          <p:cNvCxnSpPr/>
          <p:nvPr/>
        </p:nvCxnSpPr>
        <p:spPr>
          <a:xfrm>
            <a:off x="2475174" y="4068776"/>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081C9E66-6734-8841-19B5-7341FFE2E129}"/>
              </a:ext>
            </a:extLst>
          </p:cNvPr>
          <p:cNvCxnSpPr>
            <a:cxnSpLocks/>
            <a:stCxn id="45" idx="4"/>
          </p:cNvCxnSpPr>
          <p:nvPr/>
        </p:nvCxnSpPr>
        <p:spPr>
          <a:xfrm rot="16200000" flipH="1">
            <a:off x="1097194" y="3544909"/>
            <a:ext cx="381818" cy="572061"/>
          </a:xfrm>
          <a:prstGeom prst="bentConnector2">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椭圆 48">
                <a:extLst>
                  <a:ext uri="{FF2B5EF4-FFF2-40B4-BE49-F238E27FC236}">
                    <a16:creationId xmlns:a16="http://schemas.microsoft.com/office/drawing/2014/main" id="{EC45643A-4236-292B-FEC7-C4EBCBEC0BDA}"/>
                  </a:ext>
                </a:extLst>
              </p:cNvPr>
              <p:cNvSpPr/>
              <p:nvPr/>
            </p:nvSpPr>
            <p:spPr>
              <a:xfrm>
                <a:off x="2783879" y="3887904"/>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49" name="椭圆 48">
                <a:extLst>
                  <a:ext uri="{FF2B5EF4-FFF2-40B4-BE49-F238E27FC236}">
                    <a16:creationId xmlns:a16="http://schemas.microsoft.com/office/drawing/2014/main" id="{EC45643A-4236-292B-FEC7-C4EBCBEC0BDA}"/>
                  </a:ext>
                </a:extLst>
              </p:cNvPr>
              <p:cNvSpPr>
                <a:spLocks noRot="1" noChangeAspect="1" noMove="1" noResize="1" noEditPoints="1" noAdjustHandles="1" noChangeArrowheads="1" noChangeShapeType="1" noTextEdit="1"/>
              </p:cNvSpPr>
              <p:nvPr/>
            </p:nvSpPr>
            <p:spPr>
              <a:xfrm>
                <a:off x="2783879" y="3887904"/>
                <a:ext cx="655320" cy="236220"/>
              </a:xfrm>
              <a:prstGeom prst="ellipse">
                <a:avLst/>
              </a:prstGeom>
              <a:blipFill>
                <a:blip r:embed="rId2"/>
                <a:stretch>
                  <a:fillRect b="-10256"/>
                </a:stretch>
              </a:blipFill>
              <a:ln>
                <a:noFill/>
              </a:ln>
            </p:spPr>
            <p:txBody>
              <a:bodyPr/>
              <a:lstStyle/>
              <a:p>
                <a:r>
                  <a:rPr lang="zh-CN" altLang="en-US">
                    <a:noFill/>
                  </a:rPr>
                  <a:t> </a:t>
                </a:r>
              </a:p>
            </p:txBody>
          </p:sp>
        </mc:Fallback>
      </mc:AlternateContent>
      <p:cxnSp>
        <p:nvCxnSpPr>
          <p:cNvPr id="50" name="连接符: 肘形 49">
            <a:extLst>
              <a:ext uri="{FF2B5EF4-FFF2-40B4-BE49-F238E27FC236}">
                <a16:creationId xmlns:a16="http://schemas.microsoft.com/office/drawing/2014/main" id="{48D67420-4958-AFAA-E129-2A178D0A900C}"/>
              </a:ext>
            </a:extLst>
          </p:cNvPr>
          <p:cNvCxnSpPr>
            <a:stCxn id="45" idx="4"/>
            <a:endCxn id="43" idx="1"/>
          </p:cNvCxnSpPr>
          <p:nvPr/>
        </p:nvCxnSpPr>
        <p:spPr>
          <a:xfrm rot="16200000" flipH="1">
            <a:off x="806520" y="3835584"/>
            <a:ext cx="912696" cy="521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A27D99C3-7AF8-2D9C-CCF3-316F0A4EC88F}"/>
                  </a:ext>
                </a:extLst>
              </p:cNvPr>
              <p:cNvSpPr/>
              <p:nvPr/>
            </p:nvSpPr>
            <p:spPr>
              <a:xfrm>
                <a:off x="3607732" y="4164755"/>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51" name="椭圆 50">
                <a:extLst>
                  <a:ext uri="{FF2B5EF4-FFF2-40B4-BE49-F238E27FC236}">
                    <a16:creationId xmlns:a16="http://schemas.microsoft.com/office/drawing/2014/main" id="{A27D99C3-7AF8-2D9C-CCF3-316F0A4EC88F}"/>
                  </a:ext>
                </a:extLst>
              </p:cNvPr>
              <p:cNvSpPr>
                <a:spLocks noRot="1" noChangeAspect="1" noMove="1" noResize="1" noEditPoints="1" noAdjustHandles="1" noChangeArrowheads="1" noChangeShapeType="1" noTextEdit="1"/>
              </p:cNvSpPr>
              <p:nvPr/>
            </p:nvSpPr>
            <p:spPr>
              <a:xfrm>
                <a:off x="3607732" y="4164755"/>
                <a:ext cx="310637" cy="310637"/>
              </a:xfrm>
              <a:prstGeom prst="ellipse">
                <a:avLst/>
              </a:prstGeom>
              <a:blipFill>
                <a:blip r:embed="rId3"/>
                <a:stretch>
                  <a:fillRect/>
                </a:stretch>
              </a:blipFill>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5CE65E50-074B-8FDC-BAB2-5BFBEF5E4785}"/>
              </a:ext>
            </a:extLst>
          </p:cNvPr>
          <p:cNvCxnSpPr>
            <a:stCxn id="49" idx="6"/>
            <a:endCxn id="51" idx="1"/>
          </p:cNvCxnSpPr>
          <p:nvPr/>
        </p:nvCxnSpPr>
        <p:spPr>
          <a:xfrm>
            <a:off x="3439199" y="4006014"/>
            <a:ext cx="214025" cy="20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004B7375-59D6-38E2-A6A1-8B7805CE5C49}"/>
              </a:ext>
            </a:extLst>
          </p:cNvPr>
          <p:cNvCxnSpPr>
            <a:cxnSpLocks/>
            <a:endCxn id="51" idx="2"/>
          </p:cNvCxnSpPr>
          <p:nvPr/>
        </p:nvCxnSpPr>
        <p:spPr>
          <a:xfrm flipV="1">
            <a:off x="3264250" y="4320074"/>
            <a:ext cx="343482" cy="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154C1B48-EBDF-2154-F439-5DB3EEF2CD0C}"/>
              </a:ext>
            </a:extLst>
          </p:cNvPr>
          <p:cNvSpPr/>
          <p:nvPr/>
        </p:nvSpPr>
        <p:spPr>
          <a:xfrm>
            <a:off x="4186822" y="4161751"/>
            <a:ext cx="844235"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Loss</a:t>
            </a:r>
            <a:endParaRPr lang="zh-CN" altLang="en-US" dirty="0"/>
          </a:p>
        </p:txBody>
      </p:sp>
      <p:cxnSp>
        <p:nvCxnSpPr>
          <p:cNvPr id="55" name="直接箭头连接符 54">
            <a:extLst>
              <a:ext uri="{FF2B5EF4-FFF2-40B4-BE49-F238E27FC236}">
                <a16:creationId xmlns:a16="http://schemas.microsoft.com/office/drawing/2014/main" id="{50D811F4-FEE8-B648-760D-F7EC722F0D62}"/>
              </a:ext>
            </a:extLst>
          </p:cNvPr>
          <p:cNvCxnSpPr>
            <a:cxnSpLocks/>
            <a:stCxn id="44" idx="5"/>
            <a:endCxn id="54" idx="3"/>
          </p:cNvCxnSpPr>
          <p:nvPr/>
        </p:nvCxnSpPr>
        <p:spPr>
          <a:xfrm flipV="1">
            <a:off x="3212541" y="4426896"/>
            <a:ext cx="1097916" cy="29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59DEFA5-9A79-A597-DEC1-C2B19EE41E4F}"/>
              </a:ext>
            </a:extLst>
          </p:cNvPr>
          <p:cNvCxnSpPr>
            <a:cxnSpLocks/>
            <a:stCxn id="51" idx="6"/>
            <a:endCxn id="54" idx="2"/>
          </p:cNvCxnSpPr>
          <p:nvPr/>
        </p:nvCxnSpPr>
        <p:spPr>
          <a:xfrm flipV="1">
            <a:off x="3918369" y="4317070"/>
            <a:ext cx="268453"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3D6268EE-4C08-843D-1E21-AB470104D2BC}"/>
              </a:ext>
            </a:extLst>
          </p:cNvPr>
          <p:cNvCxnSpPr>
            <a:stCxn id="54" idx="4"/>
            <a:endCxn id="43" idx="2"/>
          </p:cNvCxnSpPr>
          <p:nvPr/>
        </p:nvCxnSpPr>
        <p:spPr>
          <a:xfrm rot="5400000">
            <a:off x="3182662" y="3308690"/>
            <a:ext cx="262581" cy="2589977"/>
          </a:xfrm>
          <a:prstGeom prst="bentConnector3">
            <a:avLst>
              <a:gd name="adj1" fmla="val 177386"/>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480F5A0-1991-8B35-E329-F3D355A8BF8D}"/>
              </a:ext>
            </a:extLst>
          </p:cNvPr>
          <p:cNvSpPr/>
          <p:nvPr/>
        </p:nvSpPr>
        <p:spPr>
          <a:xfrm>
            <a:off x="2090435" y="4756654"/>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59" name="椭圆 58">
            <a:extLst>
              <a:ext uri="{FF2B5EF4-FFF2-40B4-BE49-F238E27FC236}">
                <a16:creationId xmlns:a16="http://schemas.microsoft.com/office/drawing/2014/main" id="{188F9612-A9AE-040B-83B2-DB418108271F}"/>
              </a:ext>
            </a:extLst>
          </p:cNvPr>
          <p:cNvSpPr/>
          <p:nvPr/>
        </p:nvSpPr>
        <p:spPr>
          <a:xfrm>
            <a:off x="4765334" y="4438125"/>
            <a:ext cx="1827656" cy="46781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100" b="0" i="0" u="none" strike="noStrike" baseline="0" dirty="0">
                <a:latin typeface="NimbusRomNo9L-Regu"/>
              </a:rPr>
              <a:t>Counter examples</a:t>
            </a:r>
            <a:r>
              <a:rPr lang="en-US" altLang="zh-CN" dirty="0"/>
              <a:t> x</a:t>
            </a:r>
            <a:r>
              <a:rPr lang="en-US" altLang="zh-CN" baseline="-25000" dirty="0"/>
              <a:t>i</a:t>
            </a:r>
            <a:endParaRPr lang="zh-CN" altLang="en-US" dirty="0"/>
          </a:p>
        </p:txBody>
      </p:sp>
      <p:cxnSp>
        <p:nvCxnSpPr>
          <p:cNvPr id="60" name="直接箭头连接符 59">
            <a:extLst>
              <a:ext uri="{FF2B5EF4-FFF2-40B4-BE49-F238E27FC236}">
                <a16:creationId xmlns:a16="http://schemas.microsoft.com/office/drawing/2014/main" id="{A2934C32-255E-7EB6-97FB-67511C8B5EB8}"/>
              </a:ext>
            </a:extLst>
          </p:cNvPr>
          <p:cNvCxnSpPr>
            <a:stCxn id="9" idx="3"/>
            <a:endCxn id="59" idx="2"/>
          </p:cNvCxnSpPr>
          <p:nvPr/>
        </p:nvCxnSpPr>
        <p:spPr>
          <a:xfrm>
            <a:off x="3264249" y="4323970"/>
            <a:ext cx="1501085" cy="348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6651BB8-5A06-E353-3992-C50C31ECEAC7}"/>
              </a:ext>
            </a:extLst>
          </p:cNvPr>
          <p:cNvCxnSpPr>
            <a:stCxn id="44" idx="5"/>
            <a:endCxn id="59" idx="2"/>
          </p:cNvCxnSpPr>
          <p:nvPr/>
        </p:nvCxnSpPr>
        <p:spPr>
          <a:xfrm flipV="1">
            <a:off x="3212541" y="4675923"/>
            <a:ext cx="1541058" cy="4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C7EBD268-D989-4179-94E5-C0C8B92F4E11}"/>
              </a:ext>
            </a:extLst>
          </p:cNvPr>
          <p:cNvCxnSpPr>
            <a:stCxn id="59" idx="4"/>
            <a:endCxn id="45" idx="4"/>
          </p:cNvCxnSpPr>
          <p:nvPr/>
        </p:nvCxnSpPr>
        <p:spPr>
          <a:xfrm rot="5400000" flipH="1">
            <a:off x="2707662" y="1934443"/>
            <a:ext cx="1265912" cy="4677089"/>
          </a:xfrm>
          <a:prstGeom prst="bentConnector3">
            <a:avLst>
              <a:gd name="adj1" fmla="val -7524"/>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F323F98-F43C-B226-1D30-1EC6BCBF708F}"/>
              </a:ext>
            </a:extLst>
          </p:cNvPr>
          <p:cNvSpPr/>
          <p:nvPr/>
        </p:nvSpPr>
        <p:spPr>
          <a:xfrm>
            <a:off x="3863422" y="604372"/>
            <a:ext cx="2750074" cy="56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a:solidFill>
                  <a:srgbClr val="6A9955"/>
                </a:solidFill>
                <a:effectLst/>
                <a:latin typeface="Consolas" panose="020B0609020204030204" pitchFamily="49" charset="0"/>
              </a:rPr>
              <a:t># Loss function</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Loss = -a</a:t>
            </a:r>
            <a:r>
              <a:rPr lang="en-US" altLang="zh-CN" b="0" dirty="0">
                <a:solidFill>
                  <a:srgbClr val="D4D4D4"/>
                </a:solidFill>
                <a:effectLst/>
                <a:latin typeface="Consolas" panose="020B0609020204030204" pitchFamily="49" charset="0"/>
              </a:rPr>
              <a:t>*V + b*</a:t>
            </a:r>
            <a:r>
              <a:rPr lang="en-US" altLang="zh-CN" b="0" dirty="0" err="1">
                <a:solidFill>
                  <a:srgbClr val="D4D4D4"/>
                </a:solidFill>
                <a:effectLst/>
                <a:latin typeface="Consolas" panose="020B0609020204030204" pitchFamily="49" charset="0"/>
              </a:rPr>
              <a:t>V_dot</a:t>
            </a:r>
            <a:r>
              <a:rPr lang="en-US" altLang="zh-CN" b="0"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c*(||x||-V)^2 + d*V(x0)^2</a:t>
            </a:r>
          </a:p>
        </p:txBody>
      </p:sp>
      <p:sp>
        <p:nvSpPr>
          <p:cNvPr id="64" name="矩形: 圆角 63">
            <a:extLst>
              <a:ext uri="{FF2B5EF4-FFF2-40B4-BE49-F238E27FC236}">
                <a16:creationId xmlns:a16="http://schemas.microsoft.com/office/drawing/2014/main" id="{FF002B1A-9C19-962D-04D0-A45862B1F9A3}"/>
              </a:ext>
            </a:extLst>
          </p:cNvPr>
          <p:cNvSpPr/>
          <p:nvPr/>
        </p:nvSpPr>
        <p:spPr>
          <a:xfrm>
            <a:off x="2709527" y="1667159"/>
            <a:ext cx="990600" cy="3644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Lyapunov NN</a:t>
            </a:r>
            <a:endParaRPr lang="zh-CN" altLang="en-US" dirty="0"/>
          </a:p>
        </p:txBody>
      </p:sp>
      <p:sp>
        <p:nvSpPr>
          <p:cNvPr id="65" name="等腰三角形 64">
            <a:extLst>
              <a:ext uri="{FF2B5EF4-FFF2-40B4-BE49-F238E27FC236}">
                <a16:creationId xmlns:a16="http://schemas.microsoft.com/office/drawing/2014/main" id="{80B78D45-F47A-6120-AAEC-35592DE1339A}"/>
              </a:ext>
            </a:extLst>
          </p:cNvPr>
          <p:cNvSpPr/>
          <p:nvPr/>
        </p:nvSpPr>
        <p:spPr>
          <a:xfrm>
            <a:off x="4043294" y="1831543"/>
            <a:ext cx="473481" cy="36449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66" name="椭圆 65">
            <a:extLst>
              <a:ext uri="{FF2B5EF4-FFF2-40B4-BE49-F238E27FC236}">
                <a16:creationId xmlns:a16="http://schemas.microsoft.com/office/drawing/2014/main" id="{64DA2CE1-53BB-1055-6D27-9F7B70AFEC3F}"/>
              </a:ext>
            </a:extLst>
          </p:cNvPr>
          <p:cNvSpPr/>
          <p:nvPr/>
        </p:nvSpPr>
        <p:spPr>
          <a:xfrm>
            <a:off x="1726547" y="1438501"/>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a:t>
            </a:r>
            <a:endParaRPr lang="zh-CN" altLang="en-US" dirty="0"/>
          </a:p>
        </p:txBody>
      </p:sp>
      <p:sp>
        <p:nvSpPr>
          <p:cNvPr id="67" name="矩形: 圆角 66">
            <a:extLst>
              <a:ext uri="{FF2B5EF4-FFF2-40B4-BE49-F238E27FC236}">
                <a16:creationId xmlns:a16="http://schemas.microsoft.com/office/drawing/2014/main" id="{494D1D69-F157-F536-0FF8-584F176E9F20}"/>
              </a:ext>
            </a:extLst>
          </p:cNvPr>
          <p:cNvSpPr/>
          <p:nvPr/>
        </p:nvSpPr>
        <p:spPr>
          <a:xfrm>
            <a:off x="2670438" y="978198"/>
            <a:ext cx="990600" cy="523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Controller</a:t>
            </a:r>
          </a:p>
          <a:p>
            <a:pPr algn="ctr"/>
            <a:r>
              <a:rPr lang="en-US" altLang="zh-CN" dirty="0"/>
              <a:t>Dynamics</a:t>
            </a:r>
          </a:p>
          <a:p>
            <a:pPr algn="ctr"/>
            <a:r>
              <a:rPr lang="en-US" altLang="zh-CN" dirty="0"/>
              <a:t>LQR</a:t>
            </a:r>
            <a:endParaRPr lang="zh-CN" altLang="en-US" dirty="0"/>
          </a:p>
        </p:txBody>
      </p:sp>
      <p:cxnSp>
        <p:nvCxnSpPr>
          <p:cNvPr id="68" name="直接箭头连接符 67">
            <a:extLst>
              <a:ext uri="{FF2B5EF4-FFF2-40B4-BE49-F238E27FC236}">
                <a16:creationId xmlns:a16="http://schemas.microsoft.com/office/drawing/2014/main" id="{C879E28F-83D7-9DA2-47EC-56AC68CE2069}"/>
              </a:ext>
            </a:extLst>
          </p:cNvPr>
          <p:cNvCxnSpPr>
            <a:cxnSpLocks/>
          </p:cNvCxnSpPr>
          <p:nvPr/>
        </p:nvCxnSpPr>
        <p:spPr>
          <a:xfrm>
            <a:off x="3661038" y="1365451"/>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4B79856C-AFEE-7BCE-8578-C8E4E43B081C}"/>
                  </a:ext>
                </a:extLst>
              </p:cNvPr>
              <p:cNvSpPr/>
              <p:nvPr/>
            </p:nvSpPr>
            <p:spPr>
              <a:xfrm>
                <a:off x="3975816" y="1247341"/>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9" name="椭圆 68">
                <a:extLst>
                  <a:ext uri="{FF2B5EF4-FFF2-40B4-BE49-F238E27FC236}">
                    <a16:creationId xmlns:a16="http://schemas.microsoft.com/office/drawing/2014/main" id="{4B79856C-AFEE-7BCE-8578-C8E4E43B081C}"/>
                  </a:ext>
                </a:extLst>
              </p:cNvPr>
              <p:cNvSpPr>
                <a:spLocks noRot="1" noChangeAspect="1" noMove="1" noResize="1" noEditPoints="1" noAdjustHandles="1" noChangeArrowheads="1" noChangeShapeType="1" noTextEdit="1"/>
              </p:cNvSpPr>
              <p:nvPr/>
            </p:nvSpPr>
            <p:spPr>
              <a:xfrm>
                <a:off x="3975816" y="1247341"/>
                <a:ext cx="655320" cy="236220"/>
              </a:xfrm>
              <a:prstGeom prst="ellipse">
                <a:avLst/>
              </a:prstGeom>
              <a:blipFill>
                <a:blip r:embed="rId4"/>
                <a:stretch>
                  <a:fillRect b="-13158"/>
                </a:stretch>
              </a:blipFill>
              <a:ln>
                <a:noFill/>
              </a:ln>
            </p:spPr>
            <p:txBody>
              <a:bodyPr/>
              <a:lstStyle/>
              <a:p>
                <a:r>
                  <a:rPr lang="zh-CN" altLang="en-US">
                    <a:noFill/>
                  </a:rPr>
                  <a:t> </a:t>
                </a:r>
              </a:p>
            </p:txBody>
          </p:sp>
        </mc:Fallback>
      </mc:AlternateContent>
      <p:cxnSp>
        <p:nvCxnSpPr>
          <p:cNvPr id="70" name="连接符: 肘形 69">
            <a:extLst>
              <a:ext uri="{FF2B5EF4-FFF2-40B4-BE49-F238E27FC236}">
                <a16:creationId xmlns:a16="http://schemas.microsoft.com/office/drawing/2014/main" id="{0ED98722-CF5D-9722-9629-4928D50D74CD}"/>
              </a:ext>
            </a:extLst>
          </p:cNvPr>
          <p:cNvCxnSpPr>
            <a:stCxn id="66" idx="4"/>
            <a:endCxn id="64" idx="1"/>
          </p:cNvCxnSpPr>
          <p:nvPr/>
        </p:nvCxnSpPr>
        <p:spPr>
          <a:xfrm rot="16200000" flipH="1">
            <a:off x="2294527" y="1434401"/>
            <a:ext cx="174681" cy="6553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DBE7A74-D3A6-1459-E255-6D811B142A3A}"/>
                  </a:ext>
                </a:extLst>
              </p:cNvPr>
              <p:cNvSpPr/>
              <p:nvPr/>
            </p:nvSpPr>
            <p:spPr>
              <a:xfrm>
                <a:off x="4793596" y="1461430"/>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71" name="椭圆 70">
                <a:extLst>
                  <a:ext uri="{FF2B5EF4-FFF2-40B4-BE49-F238E27FC236}">
                    <a16:creationId xmlns:a16="http://schemas.microsoft.com/office/drawing/2014/main" id="{2DBE7A74-D3A6-1459-E255-6D811B142A3A}"/>
                  </a:ext>
                </a:extLst>
              </p:cNvPr>
              <p:cNvSpPr>
                <a:spLocks noRot="1" noChangeAspect="1" noMove="1" noResize="1" noEditPoints="1" noAdjustHandles="1" noChangeArrowheads="1" noChangeShapeType="1" noTextEdit="1"/>
              </p:cNvSpPr>
              <p:nvPr/>
            </p:nvSpPr>
            <p:spPr>
              <a:xfrm>
                <a:off x="4793596" y="1461430"/>
                <a:ext cx="310637" cy="310637"/>
              </a:xfrm>
              <a:prstGeom prst="ellipse">
                <a:avLst/>
              </a:prstGeom>
              <a:blipFill>
                <a:blip r:embed="rId5"/>
                <a:stretch>
                  <a:fillRect/>
                </a:stretch>
              </a:blipFill>
            </p:spPr>
            <p:txBody>
              <a:bodyPr/>
              <a:lstStyle/>
              <a:p>
                <a:r>
                  <a:rPr lang="zh-CN" altLang="en-US">
                    <a:noFill/>
                  </a:rPr>
                  <a:t> </a:t>
                </a:r>
              </a:p>
            </p:txBody>
          </p:sp>
        </mc:Fallback>
      </mc:AlternateContent>
      <p:cxnSp>
        <p:nvCxnSpPr>
          <p:cNvPr id="72" name="直接箭头连接符 71">
            <a:extLst>
              <a:ext uri="{FF2B5EF4-FFF2-40B4-BE49-F238E27FC236}">
                <a16:creationId xmlns:a16="http://schemas.microsoft.com/office/drawing/2014/main" id="{0277C7F7-9F89-14E6-22DF-87AABF1E6960}"/>
              </a:ext>
            </a:extLst>
          </p:cNvPr>
          <p:cNvCxnSpPr>
            <a:stCxn id="69" idx="6"/>
            <a:endCxn id="71" idx="1"/>
          </p:cNvCxnSpPr>
          <p:nvPr/>
        </p:nvCxnSpPr>
        <p:spPr>
          <a:xfrm>
            <a:off x="4631136" y="1365451"/>
            <a:ext cx="207952" cy="14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39037572-4AA8-268A-AE78-05BBBF71145A}"/>
              </a:ext>
            </a:extLst>
          </p:cNvPr>
          <p:cNvCxnSpPr>
            <a:cxnSpLocks/>
            <a:endCxn id="71" idx="2"/>
          </p:cNvCxnSpPr>
          <p:nvPr/>
        </p:nvCxnSpPr>
        <p:spPr>
          <a:xfrm flipV="1">
            <a:off x="4450114" y="1616749"/>
            <a:ext cx="343482" cy="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4C7A28DE-A1EB-5763-F447-300AC545C31E}"/>
              </a:ext>
            </a:extLst>
          </p:cNvPr>
          <p:cNvSpPr/>
          <p:nvPr/>
        </p:nvSpPr>
        <p:spPr>
          <a:xfrm>
            <a:off x="5372686" y="1458426"/>
            <a:ext cx="844235"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Loss</a:t>
            </a:r>
            <a:endParaRPr lang="zh-CN" altLang="en-US" dirty="0"/>
          </a:p>
        </p:txBody>
      </p:sp>
      <p:cxnSp>
        <p:nvCxnSpPr>
          <p:cNvPr id="75" name="直接箭头连接符 74">
            <a:extLst>
              <a:ext uri="{FF2B5EF4-FFF2-40B4-BE49-F238E27FC236}">
                <a16:creationId xmlns:a16="http://schemas.microsoft.com/office/drawing/2014/main" id="{E3C54EF3-8B2A-6F62-FCDB-695C87F38E56}"/>
              </a:ext>
            </a:extLst>
          </p:cNvPr>
          <p:cNvCxnSpPr>
            <a:cxnSpLocks/>
            <a:stCxn id="65" idx="5"/>
            <a:endCxn id="74" idx="3"/>
          </p:cNvCxnSpPr>
          <p:nvPr/>
        </p:nvCxnSpPr>
        <p:spPr>
          <a:xfrm flipV="1">
            <a:off x="4398405" y="1723571"/>
            <a:ext cx="1097916" cy="29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11E04E1-48A1-9C26-6FCC-E5C2D49747EE}"/>
              </a:ext>
            </a:extLst>
          </p:cNvPr>
          <p:cNvCxnSpPr>
            <a:cxnSpLocks/>
            <a:stCxn id="71" idx="6"/>
            <a:endCxn id="74" idx="2"/>
          </p:cNvCxnSpPr>
          <p:nvPr/>
        </p:nvCxnSpPr>
        <p:spPr>
          <a:xfrm flipV="1">
            <a:off x="5104233" y="1613745"/>
            <a:ext cx="268453"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DC6E9FE6-04EF-6833-54AE-06904F7A8984}"/>
              </a:ext>
            </a:extLst>
          </p:cNvPr>
          <p:cNvCxnSpPr>
            <a:stCxn id="74" idx="4"/>
            <a:endCxn id="64" idx="2"/>
          </p:cNvCxnSpPr>
          <p:nvPr/>
        </p:nvCxnSpPr>
        <p:spPr>
          <a:xfrm rot="5400000">
            <a:off x="4368526" y="605365"/>
            <a:ext cx="262581" cy="2589977"/>
          </a:xfrm>
          <a:prstGeom prst="bentConnector3">
            <a:avLst>
              <a:gd name="adj1" fmla="val 177386"/>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604FBE1D-228F-DD0A-B910-564033B1E2D9}"/>
              </a:ext>
            </a:extLst>
          </p:cNvPr>
          <p:cNvSpPr/>
          <p:nvPr/>
        </p:nvSpPr>
        <p:spPr>
          <a:xfrm>
            <a:off x="3276299" y="2053329"/>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79" name="矩形 78">
            <a:extLst>
              <a:ext uri="{FF2B5EF4-FFF2-40B4-BE49-F238E27FC236}">
                <a16:creationId xmlns:a16="http://schemas.microsoft.com/office/drawing/2014/main" id="{43AE44E6-BF88-FA22-0EE8-50BC21965D6C}"/>
              </a:ext>
            </a:extLst>
          </p:cNvPr>
          <p:cNvSpPr/>
          <p:nvPr/>
        </p:nvSpPr>
        <p:spPr>
          <a:xfrm>
            <a:off x="4064546" y="1506922"/>
            <a:ext cx="396240" cy="335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∇𝑉</a:t>
            </a:r>
          </a:p>
        </p:txBody>
      </p:sp>
      <p:cxnSp>
        <p:nvCxnSpPr>
          <p:cNvPr id="80" name="直接箭头连接符 79">
            <a:extLst>
              <a:ext uri="{FF2B5EF4-FFF2-40B4-BE49-F238E27FC236}">
                <a16:creationId xmlns:a16="http://schemas.microsoft.com/office/drawing/2014/main" id="{7BC58B03-84BE-FEAF-3A26-5853264E1688}"/>
              </a:ext>
            </a:extLst>
          </p:cNvPr>
          <p:cNvCxnSpPr>
            <a:stCxn id="64" idx="3"/>
            <a:endCxn id="79" idx="1"/>
          </p:cNvCxnSpPr>
          <p:nvPr/>
        </p:nvCxnSpPr>
        <p:spPr>
          <a:xfrm flipV="1">
            <a:off x="3700127" y="1674721"/>
            <a:ext cx="364419" cy="17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28EF2047-3B4D-37B1-09D6-7F007D304E55}"/>
              </a:ext>
            </a:extLst>
          </p:cNvPr>
          <p:cNvCxnSpPr>
            <a:cxnSpLocks/>
            <a:stCxn id="66" idx="0"/>
            <a:endCxn id="67" idx="1"/>
          </p:cNvCxnSpPr>
          <p:nvPr/>
        </p:nvCxnSpPr>
        <p:spPr>
          <a:xfrm rot="5400000" flipH="1" flipV="1">
            <a:off x="2263164" y="1031228"/>
            <a:ext cx="198316" cy="6162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F0D52B7-73C3-8D9A-28B2-97D559A3780D}"/>
              </a:ext>
            </a:extLst>
          </p:cNvPr>
          <p:cNvCxnSpPr>
            <a:cxnSpLocks/>
            <a:endCxn id="74" idx="0"/>
          </p:cNvCxnSpPr>
          <p:nvPr/>
        </p:nvCxnSpPr>
        <p:spPr>
          <a:xfrm>
            <a:off x="5794803" y="1120733"/>
            <a:ext cx="1" cy="337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157D3EE5-BCBB-6117-2B95-5F941CD6E803}"/>
              </a:ext>
            </a:extLst>
          </p:cNvPr>
          <p:cNvCxnSpPr>
            <a:stCxn id="64" idx="3"/>
            <a:endCxn id="65" idx="1"/>
          </p:cNvCxnSpPr>
          <p:nvPr/>
        </p:nvCxnSpPr>
        <p:spPr>
          <a:xfrm>
            <a:off x="3700127" y="1849402"/>
            <a:ext cx="461537" cy="164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92793E0D-D18E-A70E-9DBA-DE8ED13666FD}"/>
              </a:ext>
            </a:extLst>
          </p:cNvPr>
          <p:cNvSpPr/>
          <p:nvPr/>
        </p:nvSpPr>
        <p:spPr>
          <a:xfrm>
            <a:off x="5846964" y="2080449"/>
            <a:ext cx="1827656" cy="46781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100" b="0" i="0" u="none" strike="noStrike" baseline="0" dirty="0">
                <a:latin typeface="NimbusRomNo9L-Regu"/>
              </a:rPr>
              <a:t>Counter examples</a:t>
            </a:r>
            <a:r>
              <a:rPr lang="en-US" altLang="zh-CN" dirty="0"/>
              <a:t> x</a:t>
            </a:r>
            <a:r>
              <a:rPr lang="en-US" altLang="zh-CN" baseline="-25000" dirty="0"/>
              <a:t>i</a:t>
            </a:r>
            <a:endParaRPr lang="zh-CN" altLang="en-US" dirty="0"/>
          </a:p>
        </p:txBody>
      </p:sp>
      <p:cxnSp>
        <p:nvCxnSpPr>
          <p:cNvPr id="87" name="连接符: 肘形 86">
            <a:extLst>
              <a:ext uri="{FF2B5EF4-FFF2-40B4-BE49-F238E27FC236}">
                <a16:creationId xmlns:a16="http://schemas.microsoft.com/office/drawing/2014/main" id="{3C639F97-4CF2-5F47-7A0C-453E06B6A6E2}"/>
              </a:ext>
            </a:extLst>
          </p:cNvPr>
          <p:cNvCxnSpPr>
            <a:stCxn id="86" idx="2"/>
            <a:endCxn id="66" idx="4"/>
          </p:cNvCxnSpPr>
          <p:nvPr/>
        </p:nvCxnSpPr>
        <p:spPr>
          <a:xfrm rot="10800000">
            <a:off x="2054208" y="1674722"/>
            <a:ext cx="3792757" cy="6396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77DE712-B494-4CAB-7275-A3F4FDCB2DAF}"/>
              </a:ext>
            </a:extLst>
          </p:cNvPr>
          <p:cNvCxnSpPr>
            <a:stCxn id="79" idx="3"/>
            <a:endCxn id="86" idx="1"/>
          </p:cNvCxnSpPr>
          <p:nvPr/>
        </p:nvCxnSpPr>
        <p:spPr>
          <a:xfrm>
            <a:off x="4460786" y="1674721"/>
            <a:ext cx="1653832" cy="474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6762E05B-137F-5F01-DB8A-FC9EA64CB102}"/>
              </a:ext>
            </a:extLst>
          </p:cNvPr>
          <p:cNvCxnSpPr>
            <a:stCxn id="65" idx="5"/>
            <a:endCxn id="86" idx="1"/>
          </p:cNvCxnSpPr>
          <p:nvPr/>
        </p:nvCxnSpPr>
        <p:spPr>
          <a:xfrm>
            <a:off x="4398405" y="2013788"/>
            <a:ext cx="1716213" cy="135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72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55041E-FCE2-F370-1238-DCABF02FAEF7}"/>
              </a:ext>
            </a:extLst>
          </p:cNvPr>
          <p:cNvSpPr>
            <a:spLocks noGrp="1"/>
          </p:cNvSpPr>
          <p:nvPr>
            <p:ph type="body" sz="half" idx="10"/>
          </p:nvPr>
        </p:nvSpPr>
        <p:spPr/>
        <p:txBody>
          <a:bodyPr/>
          <a:lstStyle/>
          <a:p>
            <a:r>
              <a:rPr lang="en-US" altLang="zh-CN" dirty="0"/>
              <a:t>2.2 GP-based active learning</a:t>
            </a:r>
            <a:endParaRPr lang="zh-CN" altLang="en-US" dirty="0"/>
          </a:p>
        </p:txBody>
      </p:sp>
      <p:sp>
        <p:nvSpPr>
          <p:cNvPr id="6" name="文本占位符 2">
            <a:extLst>
              <a:ext uri="{FF2B5EF4-FFF2-40B4-BE49-F238E27FC236}">
                <a16:creationId xmlns:a16="http://schemas.microsoft.com/office/drawing/2014/main" id="{AC9CDA18-A3D9-DA24-1135-45448F608A5C}"/>
              </a:ext>
            </a:extLst>
          </p:cNvPr>
          <p:cNvSpPr>
            <a:spLocks noGrp="1"/>
          </p:cNvSpPr>
          <p:nvPr>
            <p:ph type="body" sz="half" idx="11"/>
          </p:nvPr>
        </p:nvSpPr>
        <p:spPr>
          <a:xfrm>
            <a:off x="292100" y="1504950"/>
            <a:ext cx="8493125" cy="3387725"/>
          </a:xfrm>
        </p:spPr>
        <p:txBody>
          <a:bodyPr/>
          <a:lstStyle/>
          <a:p>
            <a:pPr>
              <a:buFont typeface="Arial" panose="020B0604020202020204" pitchFamily="34" charset="0"/>
              <a:buChar char="•"/>
            </a:pPr>
            <a:r>
              <a:rPr lang="en-US" altLang="zh-CN" dirty="0"/>
              <a:t>GP-based methods </a:t>
            </a:r>
          </a:p>
          <a:p>
            <a:pPr lvl="1"/>
            <a:r>
              <a:rPr lang="en-US" altLang="zh-CN" dirty="0"/>
              <a:t>[2] considers an approach that learns the ROA from experiments on a real system, without ever leaving the true ROA and, thus, without risking safety-critical failures.</a:t>
            </a:r>
          </a:p>
          <a:p>
            <a:pPr lvl="1"/>
            <a:r>
              <a:rPr lang="en-US" altLang="zh-CN" dirty="0"/>
              <a:t>Use Gaussian Process to approximate the </a:t>
            </a:r>
            <a:r>
              <a:rPr lang="en-US" altLang="zh-CN" b="1" dirty="0"/>
              <a:t>model uncertainties</a:t>
            </a:r>
            <a:r>
              <a:rPr lang="en-US" altLang="zh-CN" dirty="0"/>
              <a:t>, and use safe Bayesian optimization to </a:t>
            </a:r>
            <a:r>
              <a:rPr lang="en-US" altLang="zh-CN" b="1" dirty="0"/>
              <a:t>actively learn </a:t>
            </a:r>
            <a:r>
              <a:rPr lang="en-US" altLang="zh-CN" dirty="0"/>
              <a:t>real dynamics from experience executed within the estimated ROA, to reduce the uncertainty and expand ROA using </a:t>
            </a:r>
            <a:r>
              <a:rPr lang="en-US" altLang="zh-CN" b="1" dirty="0"/>
              <a:t>high-probability</a:t>
            </a:r>
            <a:r>
              <a:rPr lang="en-US" altLang="zh-CN" dirty="0"/>
              <a:t> constraints.</a:t>
            </a:r>
          </a:p>
          <a:p>
            <a:endParaRPr lang="zh-CN" altLang="en-US" dirty="0"/>
          </a:p>
        </p:txBody>
      </p:sp>
      <p:sp>
        <p:nvSpPr>
          <p:cNvPr id="7" name="文本框 6">
            <a:extLst>
              <a:ext uri="{FF2B5EF4-FFF2-40B4-BE49-F238E27FC236}">
                <a16:creationId xmlns:a16="http://schemas.microsoft.com/office/drawing/2014/main" id="{0D11DE1D-C01E-D578-F345-87A21CF3AF13}"/>
              </a:ext>
            </a:extLst>
          </p:cNvPr>
          <p:cNvSpPr txBox="1"/>
          <p:nvPr/>
        </p:nvSpPr>
        <p:spPr>
          <a:xfrm>
            <a:off x="514351" y="4355283"/>
            <a:ext cx="8115300" cy="507831"/>
          </a:xfrm>
          <a:prstGeom prst="rect">
            <a:avLst/>
          </a:prstGeom>
          <a:noFill/>
        </p:spPr>
        <p:txBody>
          <a:bodyPr wrap="square" rtlCol="0">
            <a:spAutoFit/>
          </a:bodyPr>
          <a:lstStyle/>
          <a:p>
            <a:r>
              <a:rPr lang="en-US" altLang="zh-CN" dirty="0"/>
              <a:t>[2] F. </a:t>
            </a:r>
            <a:r>
              <a:rPr lang="en-US" altLang="zh-CN" dirty="0" err="1"/>
              <a:t>Berkenkamp</a:t>
            </a:r>
            <a:r>
              <a:rPr lang="en-US" altLang="zh-CN" dirty="0"/>
              <a:t>, Safe Learning of Regions of Attraction for Uncertain, Nonlinear Systems with Gaussian Processes, </a:t>
            </a:r>
            <a:r>
              <a:rPr lang="en-US" altLang="zh-CN" u="sng" dirty="0"/>
              <a:t>https://arxiv.org/abs/1603.04915</a:t>
            </a:r>
            <a:endParaRPr lang="zh-CN" altLang="en-US" u="sng" dirty="0"/>
          </a:p>
        </p:txBody>
      </p:sp>
    </p:spTree>
    <p:extLst>
      <p:ext uri="{BB962C8B-B14F-4D97-AF65-F5344CB8AC3E}">
        <p14:creationId xmlns:p14="http://schemas.microsoft.com/office/powerpoint/2010/main" val="326087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F984CA-0FE3-970C-7BA8-3FC86E1560B6}"/>
              </a:ext>
            </a:extLst>
          </p:cNvPr>
          <p:cNvSpPr>
            <a:spLocks noGrp="1"/>
          </p:cNvSpPr>
          <p:nvPr>
            <p:ph type="body" sz="half" idx="10"/>
          </p:nvPr>
        </p:nvSpPr>
        <p:spPr/>
        <p:txBody>
          <a:bodyPr/>
          <a:lstStyle/>
          <a:p>
            <a:r>
              <a:rPr lang="en-US" altLang="zh-CN" dirty="0"/>
              <a:t>2.2 GP-based active learning</a:t>
            </a:r>
            <a:endParaRPr lang="zh-CN" altLang="en-US" dirty="0"/>
          </a:p>
        </p:txBody>
      </p:sp>
      <p:sp>
        <p:nvSpPr>
          <p:cNvPr id="4" name="矩形: 圆角 3">
            <a:extLst>
              <a:ext uri="{FF2B5EF4-FFF2-40B4-BE49-F238E27FC236}">
                <a16:creationId xmlns:a16="http://schemas.microsoft.com/office/drawing/2014/main" id="{2CCB4F9C-02EC-76D6-78C6-8CB774B0A6BE}"/>
              </a:ext>
            </a:extLst>
          </p:cNvPr>
          <p:cNvSpPr/>
          <p:nvPr/>
        </p:nvSpPr>
        <p:spPr>
          <a:xfrm>
            <a:off x="451131" y="1467179"/>
            <a:ext cx="8133508" cy="2602654"/>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DD77502B-085E-32A9-28D2-07D7D14F27C0}"/>
              </a:ext>
            </a:extLst>
          </p:cNvPr>
          <p:cNvSpPr/>
          <p:nvPr/>
        </p:nvSpPr>
        <p:spPr>
          <a:xfrm>
            <a:off x="1571953" y="2253040"/>
            <a:ext cx="990600" cy="3644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Gaussian Process </a:t>
            </a:r>
            <a:r>
              <a:rPr lang="en-US" altLang="zh-CN" i="1" dirty="0"/>
              <a:t>f</a:t>
            </a:r>
            <a:endParaRPr lang="zh-CN" altLang="en-US" dirty="0"/>
          </a:p>
        </p:txBody>
      </p:sp>
      <p:sp>
        <p:nvSpPr>
          <p:cNvPr id="6" name="箭头: 下 5">
            <a:extLst>
              <a:ext uri="{FF2B5EF4-FFF2-40B4-BE49-F238E27FC236}">
                <a16:creationId xmlns:a16="http://schemas.microsoft.com/office/drawing/2014/main" id="{646EA3B1-A651-6756-5F29-E64B68D11E62}"/>
              </a:ext>
            </a:extLst>
          </p:cNvPr>
          <p:cNvSpPr/>
          <p:nvPr/>
        </p:nvSpPr>
        <p:spPr>
          <a:xfrm>
            <a:off x="1640917" y="1954020"/>
            <a:ext cx="118131" cy="2834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ABB0352-9957-2B85-298E-3A6ABBFCA7B4}"/>
              </a:ext>
            </a:extLst>
          </p:cNvPr>
          <p:cNvSpPr/>
          <p:nvPr/>
        </p:nvSpPr>
        <p:spPr>
          <a:xfrm>
            <a:off x="705584" y="2331970"/>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E7AA668-9A0D-55AB-6BB3-33B395B8E210}"/>
                  </a:ext>
                </a:extLst>
              </p:cNvPr>
              <p:cNvSpPr/>
              <p:nvPr/>
            </p:nvSpPr>
            <p:spPr>
              <a:xfrm>
                <a:off x="2767803" y="2205800"/>
                <a:ext cx="850229" cy="244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a14:m>
                <a:r>
                  <a:rPr lang="en-US" altLang="zh-CN" dirty="0"/>
                  <a:t>mean</a:t>
                </a:r>
                <a:endParaRPr lang="zh-CN" altLang="en-US" dirty="0"/>
              </a:p>
            </p:txBody>
          </p:sp>
        </mc:Choice>
        <mc:Fallback xmlns="">
          <p:sp>
            <p:nvSpPr>
              <p:cNvPr id="8" name="矩形 7">
                <a:extLst>
                  <a:ext uri="{FF2B5EF4-FFF2-40B4-BE49-F238E27FC236}">
                    <a16:creationId xmlns:a16="http://schemas.microsoft.com/office/drawing/2014/main" id="{8E7AA668-9A0D-55AB-6BB3-33B395B8E210}"/>
                  </a:ext>
                </a:extLst>
              </p:cNvPr>
              <p:cNvSpPr>
                <a:spLocks noRot="1" noChangeAspect="1" noMove="1" noResize="1" noEditPoints="1" noAdjustHandles="1" noChangeArrowheads="1" noChangeShapeType="1" noTextEdit="1"/>
              </p:cNvSpPr>
              <p:nvPr/>
            </p:nvSpPr>
            <p:spPr>
              <a:xfrm>
                <a:off x="2767803" y="2205800"/>
                <a:ext cx="850229" cy="244280"/>
              </a:xfrm>
              <a:prstGeom prst="rect">
                <a:avLst/>
              </a:prstGeom>
              <a:blipFill>
                <a:blip r:embed="rId2"/>
                <a:stretch>
                  <a:fillRect t="-1190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8A7DA1F-02CA-B6AC-9EC8-E2F9CEDCA1E9}"/>
                  </a:ext>
                </a:extLst>
              </p:cNvPr>
              <p:cNvSpPr/>
              <p:nvPr/>
            </p:nvSpPr>
            <p:spPr>
              <a:xfrm>
                <a:off x="2767804" y="2536441"/>
                <a:ext cx="850228" cy="244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a14:m>
                <a:r>
                  <a:rPr lang="en-US" altLang="zh-CN" dirty="0"/>
                  <a:t>var</a:t>
                </a:r>
                <a:endParaRPr lang="zh-CN" altLang="en-US" dirty="0"/>
              </a:p>
            </p:txBody>
          </p:sp>
        </mc:Choice>
        <mc:Fallback xmlns="">
          <p:sp>
            <p:nvSpPr>
              <p:cNvPr id="9" name="矩形 8">
                <a:extLst>
                  <a:ext uri="{FF2B5EF4-FFF2-40B4-BE49-F238E27FC236}">
                    <a16:creationId xmlns:a16="http://schemas.microsoft.com/office/drawing/2014/main" id="{38A7DA1F-02CA-B6AC-9EC8-E2F9CEDCA1E9}"/>
                  </a:ext>
                </a:extLst>
              </p:cNvPr>
              <p:cNvSpPr>
                <a:spLocks noRot="1" noChangeAspect="1" noMove="1" noResize="1" noEditPoints="1" noAdjustHandles="1" noChangeArrowheads="1" noChangeShapeType="1" noTextEdit="1"/>
              </p:cNvSpPr>
              <p:nvPr/>
            </p:nvSpPr>
            <p:spPr>
              <a:xfrm>
                <a:off x="2767804" y="2536441"/>
                <a:ext cx="850228" cy="244280"/>
              </a:xfrm>
              <a:prstGeom prst="rect">
                <a:avLst/>
              </a:prstGeom>
              <a:blipFill>
                <a:blip r:embed="rId3"/>
                <a:stretch>
                  <a:fillRect t="-11905" b="-3333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9F1774C3-2CE7-2387-45F3-5B86980059DC}"/>
              </a:ext>
            </a:extLst>
          </p:cNvPr>
          <p:cNvCxnSpPr>
            <a:endCxn id="5" idx="1"/>
          </p:cNvCxnSpPr>
          <p:nvPr/>
        </p:nvCxnSpPr>
        <p:spPr>
          <a:xfrm>
            <a:off x="1360904" y="2435282"/>
            <a:ext cx="211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1C29BF1-389E-AF8B-CB51-2D387E3CA261}"/>
              </a:ext>
            </a:extLst>
          </p:cNvPr>
          <p:cNvCxnSpPr/>
          <p:nvPr/>
        </p:nvCxnSpPr>
        <p:spPr>
          <a:xfrm flipV="1">
            <a:off x="2562553" y="2331970"/>
            <a:ext cx="146528" cy="11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A31BE58-37B9-F778-A8C3-BB3107190D01}"/>
              </a:ext>
            </a:extLst>
          </p:cNvPr>
          <p:cNvCxnSpPr/>
          <p:nvPr/>
        </p:nvCxnSpPr>
        <p:spPr>
          <a:xfrm>
            <a:off x="2570176" y="2469289"/>
            <a:ext cx="141142" cy="197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58DF315-F496-F823-4EC7-EA6041882E45}"/>
              </a:ext>
            </a:extLst>
          </p:cNvPr>
          <p:cNvSpPr/>
          <p:nvPr/>
        </p:nvSpPr>
        <p:spPr>
          <a:xfrm>
            <a:off x="871946" y="2907044"/>
            <a:ext cx="3383421" cy="73150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err="1">
                <a:solidFill>
                  <a:srgbClr val="9CDCFE"/>
                </a:solidFill>
                <a:effectLst/>
                <a:latin typeface="Consolas" panose="020B0609020204030204" pitchFamily="49" charset="0"/>
              </a:rPr>
              <a:t>V_dot_mean</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dV</a:t>
            </a:r>
            <a:r>
              <a:rPr lang="en-US" altLang="zh-CN" b="0" dirty="0">
                <a:solidFill>
                  <a:srgbClr val="D4D4D4"/>
                </a:solidFill>
                <a:effectLst/>
                <a:latin typeface="Consolas" panose="020B0609020204030204" pitchFamily="49" charset="0"/>
              </a:rPr>
              <a:t> * mu</a:t>
            </a:r>
          </a:p>
          <a:p>
            <a:r>
              <a:rPr lang="en-US" altLang="zh-CN" b="0" dirty="0" err="1">
                <a:solidFill>
                  <a:srgbClr val="9CDCFE"/>
                </a:solidFill>
                <a:effectLst/>
                <a:latin typeface="Consolas" panose="020B0609020204030204" pitchFamily="49" charset="0"/>
              </a:rPr>
              <a:t>V_dot_var</a:t>
            </a:r>
            <a:r>
              <a:rPr lang="en-US" altLang="zh-CN" b="0" dirty="0">
                <a:solidFill>
                  <a:srgbClr val="D4D4D4"/>
                </a:solidFill>
                <a:effectLst/>
                <a:latin typeface="Consolas" panose="020B0609020204030204" pitchFamily="49" charset="0"/>
              </a:rPr>
              <a:t> = dV^</a:t>
            </a:r>
            <a:r>
              <a:rPr lang="en-US" altLang="zh-CN" b="0" dirty="0">
                <a:solidFill>
                  <a:srgbClr val="B5CEA8"/>
                </a:solidFill>
                <a:effectLst/>
                <a:latin typeface="Consolas" panose="020B0609020204030204" pitchFamily="49" charset="0"/>
              </a:rPr>
              <a:t>2</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fx_var</a:t>
            </a:r>
            <a:endParaRPr lang="en-US" altLang="zh-CN" b="0" dirty="0">
              <a:solidFill>
                <a:srgbClr val="D4D4D4"/>
              </a:solidFill>
              <a:effectLst/>
              <a:latin typeface="Consolas" panose="020B0609020204030204" pitchFamily="49" charset="0"/>
            </a:endParaRPr>
          </a:p>
          <a:p>
            <a:r>
              <a:rPr lang="sv-SE" altLang="zh-CN" b="0" dirty="0" err="1">
                <a:solidFill>
                  <a:srgbClr val="9CDCFE"/>
                </a:solidFill>
                <a:effectLst/>
                <a:latin typeface="Consolas" panose="020B0609020204030204" pitchFamily="49" charset="0"/>
              </a:rPr>
              <a:t>V_dot</a:t>
            </a:r>
            <a:r>
              <a:rPr lang="sv-SE" altLang="zh-CN" b="0" dirty="0">
                <a:solidFill>
                  <a:srgbClr val="9CDCFE"/>
                </a:solidFill>
                <a:effectLst/>
                <a:latin typeface="Consolas" panose="020B0609020204030204" pitchFamily="49" charset="0"/>
              </a:rPr>
              <a:t> = </a:t>
            </a:r>
            <a:r>
              <a:rPr lang="sv-SE" altLang="zh-CN" b="0" dirty="0" err="1">
                <a:solidFill>
                  <a:srgbClr val="9CDCFE"/>
                </a:solidFill>
                <a:effectLst/>
                <a:latin typeface="Consolas" panose="020B0609020204030204" pitchFamily="49" charset="0"/>
              </a:rPr>
              <a:t>mean</a:t>
            </a:r>
            <a:r>
              <a:rPr lang="sv-SE" altLang="zh-CN" b="0" dirty="0">
                <a:solidFill>
                  <a:srgbClr val="D4D4D4"/>
                </a:solidFill>
                <a:effectLst/>
                <a:latin typeface="Consolas" panose="020B0609020204030204" pitchFamily="49" charset="0"/>
              </a:rPr>
              <a:t> + </a:t>
            </a:r>
            <a:r>
              <a:rPr lang="sv-SE" altLang="zh-CN" b="0" dirty="0">
                <a:solidFill>
                  <a:srgbClr val="9CDCFE"/>
                </a:solidFill>
                <a:effectLst/>
                <a:latin typeface="Consolas" panose="020B0609020204030204" pitchFamily="49" charset="0"/>
              </a:rPr>
              <a:t>beta</a:t>
            </a:r>
            <a:r>
              <a:rPr lang="sv-SE" altLang="zh-CN" b="0" dirty="0">
                <a:solidFill>
                  <a:srgbClr val="D4D4D4"/>
                </a:solidFill>
                <a:effectLst/>
                <a:latin typeface="Consolas" panose="020B0609020204030204" pitchFamily="49" charset="0"/>
              </a:rPr>
              <a:t> * </a:t>
            </a:r>
            <a:r>
              <a:rPr lang="sv-SE" altLang="zh-CN" b="0" dirty="0" err="1">
                <a:solidFill>
                  <a:srgbClr val="4EC9B0"/>
                </a:solidFill>
                <a:effectLst/>
                <a:latin typeface="Consolas" panose="020B0609020204030204" pitchFamily="49" charset="0"/>
              </a:rPr>
              <a:t>np</a:t>
            </a:r>
            <a:r>
              <a:rPr lang="sv-SE" altLang="zh-CN" b="0" dirty="0" err="1">
                <a:solidFill>
                  <a:srgbClr val="D4D4D4"/>
                </a:solidFill>
                <a:effectLst/>
                <a:latin typeface="Consolas" panose="020B0609020204030204" pitchFamily="49" charset="0"/>
              </a:rPr>
              <a:t>.sqrt</a:t>
            </a:r>
            <a:r>
              <a:rPr lang="sv-SE" altLang="zh-CN" b="0" dirty="0">
                <a:solidFill>
                  <a:srgbClr val="D4D4D4"/>
                </a:solidFill>
                <a:effectLst/>
                <a:latin typeface="Consolas" panose="020B0609020204030204" pitchFamily="49" charset="0"/>
              </a:rPr>
              <a:t>(</a:t>
            </a:r>
            <a:r>
              <a:rPr lang="sv-SE" altLang="zh-CN" b="0" dirty="0">
                <a:solidFill>
                  <a:srgbClr val="9CDCFE"/>
                </a:solidFill>
                <a:effectLst/>
                <a:latin typeface="Consolas" panose="020B0609020204030204" pitchFamily="49" charset="0"/>
              </a:rPr>
              <a:t>var</a:t>
            </a:r>
            <a:r>
              <a:rPr lang="sv-SE" altLang="zh-CN" b="0" dirty="0">
                <a:solidFill>
                  <a:srgbClr val="D4D4D4"/>
                </a:solidFill>
                <a:effectLst/>
                <a:latin typeface="Consolas" panose="020B0609020204030204" pitchFamily="49" charset="0"/>
              </a:rPr>
              <a:t>)</a:t>
            </a:r>
          </a:p>
        </p:txBody>
      </p:sp>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ECCB0771-41CE-2C66-31CB-346207EDE3C7}"/>
                  </a:ext>
                </a:extLst>
              </p:cNvPr>
              <p:cNvSpPr/>
              <p:nvPr/>
            </p:nvSpPr>
            <p:spPr>
              <a:xfrm>
                <a:off x="4363541" y="2327940"/>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14" name="椭圆 13">
                <a:extLst>
                  <a:ext uri="{FF2B5EF4-FFF2-40B4-BE49-F238E27FC236}">
                    <a16:creationId xmlns:a16="http://schemas.microsoft.com/office/drawing/2014/main" id="{ECCB0771-41CE-2C66-31CB-346207EDE3C7}"/>
                  </a:ext>
                </a:extLst>
              </p:cNvPr>
              <p:cNvSpPr>
                <a:spLocks noRot="1" noChangeAspect="1" noMove="1" noResize="1" noEditPoints="1" noAdjustHandles="1" noChangeArrowheads="1" noChangeShapeType="1" noTextEdit="1"/>
              </p:cNvSpPr>
              <p:nvPr/>
            </p:nvSpPr>
            <p:spPr>
              <a:xfrm>
                <a:off x="4363541" y="2327940"/>
                <a:ext cx="310637" cy="310637"/>
              </a:xfrm>
              <a:prstGeom prst="ellipse">
                <a:avLst/>
              </a:prstGeom>
              <a:blipFill>
                <a:blip r:embed="rId4"/>
                <a:stretch>
                  <a:fillRect/>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id="{0A99B531-69E7-9394-14BD-08718EDC1649}"/>
              </a:ext>
            </a:extLst>
          </p:cNvPr>
          <p:cNvSpPr/>
          <p:nvPr/>
        </p:nvSpPr>
        <p:spPr>
          <a:xfrm>
            <a:off x="3816041" y="2374322"/>
            <a:ext cx="449199" cy="2310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2F607E4-2F68-A592-AD01-3AF617B5CE58}"/>
              </a:ext>
            </a:extLst>
          </p:cNvPr>
          <p:cNvSpPr/>
          <p:nvPr/>
        </p:nvSpPr>
        <p:spPr>
          <a:xfrm>
            <a:off x="864250" y="1515374"/>
            <a:ext cx="990600"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Dynamics</a:t>
            </a:r>
          </a:p>
          <a:p>
            <a:pPr algn="ctr"/>
            <a:r>
              <a:rPr lang="en-US" altLang="zh-CN" dirty="0"/>
              <a:t>LQR</a:t>
            </a:r>
            <a:endParaRPr lang="zh-CN" altLang="en-US" dirty="0"/>
          </a:p>
        </p:txBody>
      </p:sp>
      <p:cxnSp>
        <p:nvCxnSpPr>
          <p:cNvPr id="17" name="直接箭头连接符 16">
            <a:extLst>
              <a:ext uri="{FF2B5EF4-FFF2-40B4-BE49-F238E27FC236}">
                <a16:creationId xmlns:a16="http://schemas.microsoft.com/office/drawing/2014/main" id="{00F3D56A-D7EC-AE30-834E-4F904153AF9E}"/>
              </a:ext>
            </a:extLst>
          </p:cNvPr>
          <p:cNvCxnSpPr>
            <a:cxnSpLocks/>
          </p:cNvCxnSpPr>
          <p:nvPr/>
        </p:nvCxnSpPr>
        <p:spPr>
          <a:xfrm>
            <a:off x="3661213" y="2327940"/>
            <a:ext cx="124348" cy="1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1668DBB-56CE-6AA2-5C39-F15355E1741F}"/>
              </a:ext>
            </a:extLst>
          </p:cNvPr>
          <p:cNvCxnSpPr>
            <a:cxnSpLocks/>
          </p:cNvCxnSpPr>
          <p:nvPr/>
        </p:nvCxnSpPr>
        <p:spPr>
          <a:xfrm flipV="1">
            <a:off x="3661213" y="2489830"/>
            <a:ext cx="124348" cy="17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87FDAE4-4FAD-572D-51DC-64B9E60AB101}"/>
              </a:ext>
            </a:extLst>
          </p:cNvPr>
          <p:cNvCxnSpPr>
            <a:cxnSpLocks/>
          </p:cNvCxnSpPr>
          <p:nvPr/>
        </p:nvCxnSpPr>
        <p:spPr>
          <a:xfrm flipV="1">
            <a:off x="4019241" y="2617524"/>
            <a:ext cx="0" cy="28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D752148A-98AE-1A91-6BE5-EA5F9ED7C877}"/>
              </a:ext>
            </a:extLst>
          </p:cNvPr>
          <p:cNvSpPr/>
          <p:nvPr/>
        </p:nvSpPr>
        <p:spPr>
          <a:xfrm>
            <a:off x="4302477" y="2909467"/>
            <a:ext cx="3771796" cy="164736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a:solidFill>
                  <a:srgbClr val="6A9955"/>
                </a:solidFill>
                <a:effectLst/>
                <a:latin typeface="Consolas" panose="020B0609020204030204" pitchFamily="49" charset="0"/>
              </a:rPr>
              <a:t># Calculate Safe set</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S = </a:t>
            </a:r>
            <a:r>
              <a:rPr lang="en-US" altLang="zh-CN" b="0" dirty="0" err="1">
                <a:solidFill>
                  <a:srgbClr val="D4D4D4"/>
                </a:solidFill>
                <a:effectLst/>
                <a:latin typeface="Consolas" panose="020B0609020204030204" pitchFamily="49" charset="0"/>
              </a:rPr>
              <a:t>get_safe_set</a:t>
            </a:r>
            <a:r>
              <a:rPr lang="en-US" altLang="zh-CN" b="0" dirty="0">
                <a:solidFill>
                  <a:srgbClr val="D4D4D4"/>
                </a:solidFill>
                <a:effectLst/>
                <a:latin typeface="Consolas" panose="020B0609020204030204" pitchFamily="49" charset="0"/>
              </a:rPr>
              <a:t>(</a:t>
            </a:r>
            <a:r>
              <a:rPr lang="en-US" altLang="zh-CN" b="0" dirty="0" err="1">
                <a:solidFill>
                  <a:srgbClr val="D4D4D4"/>
                </a:solidFill>
                <a:effectLst/>
                <a:latin typeface="Consolas" panose="020B0609020204030204" pitchFamily="49" charset="0"/>
              </a:rPr>
              <a:t>V_dot</a:t>
            </a:r>
            <a:r>
              <a:rPr lang="en-US" altLang="zh-CN" b="0" dirty="0">
                <a:solidFill>
                  <a:srgbClr val="D4D4D4"/>
                </a:solidFill>
                <a:effectLst/>
                <a:latin typeface="Consolas" panose="020B0609020204030204" pitchFamily="49" charset="0"/>
              </a:rPr>
              <a:t>, threshold, </a:t>
            </a:r>
            <a:r>
              <a:rPr lang="en-US" altLang="zh-CN" b="0" dirty="0">
                <a:solidFill>
                  <a:srgbClr val="9CDCFE"/>
                </a:solidFill>
                <a:effectLst/>
                <a:latin typeface="Consolas" panose="020B0609020204030204" pitchFamily="49" charset="0"/>
              </a:rPr>
              <a:t>S0</a:t>
            </a:r>
            <a:r>
              <a:rPr lang="en-US" altLang="zh-CN" b="0" dirty="0">
                <a:solidFill>
                  <a:srgbClr val="D4D4D4"/>
                </a:solidFill>
                <a:effectLst/>
                <a:latin typeface="Consolas" panose="020B0609020204030204" pitchFamily="49" charset="0"/>
              </a:rPr>
              <a:t>)</a:t>
            </a:r>
          </a:p>
          <a:p>
            <a:r>
              <a:rPr lang="en-US" altLang="zh-CN" b="0" dirty="0">
                <a:solidFill>
                  <a:srgbClr val="6A9955"/>
                </a:solidFill>
                <a:effectLst/>
                <a:latin typeface="Consolas" panose="020B0609020204030204" pitchFamily="49" charset="0"/>
              </a:rPr>
              <a:t># Find max c satisfying V(c) is subset of S with bisection</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c = </a:t>
            </a:r>
            <a:r>
              <a:rPr lang="en-US" altLang="zh-CN" b="0" dirty="0" err="1">
                <a:solidFill>
                  <a:srgbClr val="D4D4D4"/>
                </a:solidFill>
                <a:effectLst/>
                <a:latin typeface="Consolas" panose="020B0609020204030204" pitchFamily="49" charset="0"/>
              </a:rPr>
              <a:t>find_max_levelset</a:t>
            </a:r>
            <a:r>
              <a:rPr lang="en-US" altLang="zh-CN" b="0" dirty="0">
                <a:solidFill>
                  <a:srgbClr val="D4D4D4"/>
                </a:solidFill>
                <a:effectLst/>
                <a:latin typeface="Consolas" panose="020B0609020204030204" pitchFamily="49" charset="0"/>
              </a:rPr>
              <a:t>(S, V, accuracy)</a:t>
            </a:r>
          </a:p>
          <a:p>
            <a:r>
              <a:rPr lang="en-US" altLang="zh-CN" b="0" dirty="0">
                <a:solidFill>
                  <a:srgbClr val="D4D4D4"/>
                </a:solidFill>
                <a:effectLst/>
                <a:latin typeface="Consolas" panose="020B0609020204030204" pitchFamily="49" charset="0"/>
              </a:rPr>
              <a:t>S[:] = V &lt;= c</a:t>
            </a:r>
          </a:p>
          <a:p>
            <a:r>
              <a:rPr lang="en-US" altLang="zh-CN" dirty="0" err="1">
                <a:solidFill>
                  <a:srgbClr val="D4D4D4"/>
                </a:solidFill>
                <a:latin typeface="Consolas" panose="020B0609020204030204" pitchFamily="49" charset="0"/>
              </a:rPr>
              <a:t>new_x</a:t>
            </a:r>
            <a:r>
              <a:rPr lang="en-US" altLang="zh-CN" b="0" dirty="0">
                <a:solidFill>
                  <a:srgbClr val="D4D4D4"/>
                </a:solidFill>
                <a:effectLst/>
                <a:latin typeface="Consolas" panose="020B0609020204030204" pitchFamily="49" charset="0"/>
              </a:rPr>
              <a:t> = </a:t>
            </a:r>
            <a:r>
              <a:rPr lang="en-US" altLang="zh-CN" dirty="0" err="1">
                <a:solidFill>
                  <a:srgbClr val="D4D4D4"/>
                </a:solidFill>
                <a:latin typeface="Consolas" panose="020B0609020204030204" pitchFamily="49" charset="0"/>
              </a:rPr>
              <a:t>x</a:t>
            </a:r>
            <a:r>
              <a:rPr lang="en-US" altLang="zh-CN" b="0" dirty="0" err="1">
                <a:solidFill>
                  <a:srgbClr val="D4D4D4"/>
                </a:solidFill>
                <a:effectLst/>
                <a:latin typeface="Consolas" panose="020B0609020204030204" pitchFamily="49" charset="0"/>
              </a:rPr>
              <a:t>_space</a:t>
            </a:r>
            <a:r>
              <a:rPr lang="en-US" altLang="zh-CN" b="0" dirty="0">
                <a:solidFill>
                  <a:srgbClr val="D4D4D4"/>
                </a:solidFill>
                <a:effectLst/>
                <a:latin typeface="Consolas" panose="020B0609020204030204" pitchFamily="49" charset="0"/>
              </a:rPr>
              <a:t>[</a:t>
            </a:r>
            <a:r>
              <a:rPr lang="en-US" altLang="zh-CN" b="0" dirty="0" err="1">
                <a:solidFill>
                  <a:srgbClr val="D4D4D4"/>
                </a:solidFill>
                <a:effectLst/>
                <a:latin typeface="Consolas" panose="020B0609020204030204" pitchFamily="49" charset="0"/>
              </a:rPr>
              <a:t>np.argmax</a:t>
            </a:r>
            <a:r>
              <a:rPr lang="en-US" altLang="zh-CN" b="0" dirty="0">
                <a:solidFill>
                  <a:srgbClr val="D4D4D4"/>
                </a:solidFill>
                <a:effectLst/>
                <a:latin typeface="Consolas" panose="020B0609020204030204" pitchFamily="49" charset="0"/>
              </a:rPr>
              <a:t>(</a:t>
            </a:r>
            <a:r>
              <a:rPr lang="en-US" altLang="zh-CN" b="0" dirty="0" err="1">
                <a:solidFill>
                  <a:srgbClr val="D4D4D4"/>
                </a:solidFill>
                <a:effectLst/>
                <a:latin typeface="Consolas" panose="020B0609020204030204" pitchFamily="49" charset="0"/>
              </a:rPr>
              <a:t>fx_var</a:t>
            </a:r>
            <a:r>
              <a:rPr lang="en-US" altLang="zh-CN" b="0" dirty="0">
                <a:solidFill>
                  <a:srgbClr val="D4D4D4"/>
                </a:solidFill>
                <a:effectLst/>
                <a:latin typeface="Consolas" panose="020B0609020204030204" pitchFamily="49" charset="0"/>
              </a:rPr>
              <a:t>[S])]</a:t>
            </a:r>
          </a:p>
          <a:p>
            <a:r>
              <a:rPr lang="en-US" altLang="zh-CN" dirty="0" err="1">
                <a:solidFill>
                  <a:srgbClr val="D4D4D4"/>
                </a:solidFill>
                <a:latin typeface="Consolas" panose="020B0609020204030204" pitchFamily="49" charset="0"/>
              </a:rPr>
              <a:t>n</a:t>
            </a:r>
            <a:r>
              <a:rPr lang="en-US" altLang="zh-CN" b="0" dirty="0" err="1">
                <a:solidFill>
                  <a:srgbClr val="D4D4D4"/>
                </a:solidFill>
                <a:effectLst/>
                <a:latin typeface="Consolas" panose="020B0609020204030204" pitchFamily="49" charset="0"/>
              </a:rPr>
              <a:t>ew_x</a:t>
            </a:r>
            <a:r>
              <a:rPr lang="en-US" altLang="zh-CN" dirty="0" err="1">
                <a:solidFill>
                  <a:srgbClr val="D4D4D4"/>
                </a:solidFill>
                <a:latin typeface="Consolas" panose="020B0609020204030204" pitchFamily="49" charset="0"/>
              </a:rPr>
              <a:t>_dot</a:t>
            </a:r>
            <a:r>
              <a:rPr lang="en-US" altLang="zh-CN" b="0" dirty="0">
                <a:solidFill>
                  <a:srgbClr val="D4D4D4"/>
                </a:solidFill>
                <a:effectLst/>
                <a:latin typeface="Consolas" panose="020B0609020204030204" pitchFamily="49" charset="0"/>
              </a:rPr>
              <a:t> = dynamic(</a:t>
            </a:r>
            <a:r>
              <a:rPr lang="en-US" altLang="zh-CN" b="0" dirty="0" err="1">
                <a:solidFill>
                  <a:srgbClr val="D4D4D4"/>
                </a:solidFill>
                <a:effectLst/>
                <a:latin typeface="Consolas" panose="020B0609020204030204" pitchFamily="49" charset="0"/>
              </a:rPr>
              <a:t>new_x</a:t>
            </a:r>
            <a:r>
              <a:rPr lang="en-US" altLang="zh-CN" b="0" dirty="0">
                <a:solidFill>
                  <a:srgbClr val="D4D4D4"/>
                </a:solidFill>
                <a:effectLst/>
                <a:latin typeface="Consolas" panose="020B0609020204030204" pitchFamily="49" charset="0"/>
              </a:rPr>
              <a:t>)</a:t>
            </a:r>
          </a:p>
        </p:txBody>
      </p:sp>
      <p:sp>
        <p:nvSpPr>
          <p:cNvPr id="21" name="椭圆 20">
            <a:extLst>
              <a:ext uri="{FF2B5EF4-FFF2-40B4-BE49-F238E27FC236}">
                <a16:creationId xmlns:a16="http://schemas.microsoft.com/office/drawing/2014/main" id="{03488956-2A0E-D225-AD3B-442141342C97}"/>
              </a:ext>
            </a:extLst>
          </p:cNvPr>
          <p:cNvSpPr/>
          <p:nvPr/>
        </p:nvSpPr>
        <p:spPr>
          <a:xfrm>
            <a:off x="4874538" y="2323406"/>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S</a:t>
            </a:r>
            <a:endParaRPr lang="zh-CN" altLang="en-US" dirty="0"/>
          </a:p>
        </p:txBody>
      </p:sp>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569EA83E-FA33-F119-4954-8B64A85CA81D}"/>
                  </a:ext>
                </a:extLst>
              </p:cNvPr>
              <p:cNvSpPr/>
              <p:nvPr/>
            </p:nvSpPr>
            <p:spPr>
              <a:xfrm>
                <a:off x="5820948" y="2323406"/>
                <a:ext cx="1238566" cy="31062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new [x,</a:t>
                </a:r>
                <a:r>
                  <a:rPr lang="zh-CN" altLang="en-US" dirty="0"/>
                  <a:t>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en-US" altLang="zh-CN" dirty="0"/>
                  <a:t>] </a:t>
                </a:r>
                <a:endParaRPr lang="zh-CN" altLang="en-US" dirty="0"/>
              </a:p>
            </p:txBody>
          </p:sp>
        </mc:Choice>
        <mc:Fallback xmlns="">
          <p:sp>
            <p:nvSpPr>
              <p:cNvPr id="22" name="椭圆 21">
                <a:extLst>
                  <a:ext uri="{FF2B5EF4-FFF2-40B4-BE49-F238E27FC236}">
                    <a16:creationId xmlns:a16="http://schemas.microsoft.com/office/drawing/2014/main" id="{569EA83E-FA33-F119-4954-8B64A85CA81D}"/>
                  </a:ext>
                </a:extLst>
              </p:cNvPr>
              <p:cNvSpPr>
                <a:spLocks noRot="1" noChangeAspect="1" noMove="1" noResize="1" noEditPoints="1" noAdjustHandles="1" noChangeArrowheads="1" noChangeShapeType="1" noTextEdit="1"/>
              </p:cNvSpPr>
              <p:nvPr/>
            </p:nvSpPr>
            <p:spPr>
              <a:xfrm>
                <a:off x="5820948" y="2323406"/>
                <a:ext cx="1238566" cy="310621"/>
              </a:xfrm>
              <a:prstGeom prst="ellipse">
                <a:avLst/>
              </a:prstGeom>
              <a:blipFill>
                <a:blip r:embed="rId5"/>
                <a:stretch>
                  <a:fillRect t="-33333" b="-50980"/>
                </a:stretch>
              </a:blipFill>
              <a:ln>
                <a:noFill/>
              </a:ln>
            </p:spPr>
            <p:txBody>
              <a:bodyPr/>
              <a:lstStyle/>
              <a:p>
                <a:r>
                  <a:rPr lang="zh-CN" altLang="en-US">
                    <a:noFill/>
                  </a:rPr>
                  <a:t> </a:t>
                </a:r>
              </a:p>
            </p:txBody>
          </p:sp>
        </mc:Fallback>
      </mc:AlternateContent>
      <p:sp>
        <p:nvSpPr>
          <p:cNvPr id="23" name="椭圆 22">
            <a:extLst>
              <a:ext uri="{FF2B5EF4-FFF2-40B4-BE49-F238E27FC236}">
                <a16:creationId xmlns:a16="http://schemas.microsoft.com/office/drawing/2014/main" id="{557AED9C-B401-9A51-0C7C-0BBFF4FFACC4}"/>
              </a:ext>
            </a:extLst>
          </p:cNvPr>
          <p:cNvSpPr/>
          <p:nvPr/>
        </p:nvSpPr>
        <p:spPr>
          <a:xfrm>
            <a:off x="5401886" y="2320487"/>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c</a:t>
            </a:r>
            <a:endParaRPr lang="zh-CN" altLang="en-US" dirty="0"/>
          </a:p>
        </p:txBody>
      </p:sp>
      <p:sp>
        <p:nvSpPr>
          <p:cNvPr id="24" name="箭头: 下 23">
            <a:extLst>
              <a:ext uri="{FF2B5EF4-FFF2-40B4-BE49-F238E27FC236}">
                <a16:creationId xmlns:a16="http://schemas.microsoft.com/office/drawing/2014/main" id="{BD48764D-3BBD-0839-F655-D41E823C716D}"/>
              </a:ext>
            </a:extLst>
          </p:cNvPr>
          <p:cNvSpPr/>
          <p:nvPr/>
        </p:nvSpPr>
        <p:spPr>
          <a:xfrm>
            <a:off x="4444363" y="2704700"/>
            <a:ext cx="108649" cy="1782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9A276853-64B9-C0F3-6A6C-C63ED6733C58}"/>
              </a:ext>
            </a:extLst>
          </p:cNvPr>
          <p:cNvCxnSpPr/>
          <p:nvPr/>
        </p:nvCxnSpPr>
        <p:spPr>
          <a:xfrm flipV="1">
            <a:off x="5029856" y="2667091"/>
            <a:ext cx="0" cy="21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693982A-D459-8471-4DF9-E1F885D5EC9A}"/>
              </a:ext>
            </a:extLst>
          </p:cNvPr>
          <p:cNvCxnSpPr>
            <a:endCxn id="23" idx="4"/>
          </p:cNvCxnSpPr>
          <p:nvPr/>
        </p:nvCxnSpPr>
        <p:spPr>
          <a:xfrm flipV="1">
            <a:off x="5557204" y="2631124"/>
            <a:ext cx="1" cy="25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FE19119-4742-847E-64D3-479BB6778C0C}"/>
              </a:ext>
            </a:extLst>
          </p:cNvPr>
          <p:cNvCxnSpPr>
            <a:cxnSpLocks/>
          </p:cNvCxnSpPr>
          <p:nvPr/>
        </p:nvCxnSpPr>
        <p:spPr>
          <a:xfrm flipH="1" flipV="1">
            <a:off x="6416445" y="2638782"/>
            <a:ext cx="7124" cy="266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D4F9F641-1AB2-9636-B5E5-B851DCAE9743}"/>
              </a:ext>
            </a:extLst>
          </p:cNvPr>
          <p:cNvCxnSpPr>
            <a:stCxn id="22" idx="0"/>
            <a:endCxn id="5" idx="0"/>
          </p:cNvCxnSpPr>
          <p:nvPr/>
        </p:nvCxnSpPr>
        <p:spPr>
          <a:xfrm rot="16200000" flipV="1">
            <a:off x="4218559" y="101734"/>
            <a:ext cx="70366" cy="4372978"/>
          </a:xfrm>
          <a:prstGeom prst="bentConnector3">
            <a:avLst>
              <a:gd name="adj1" fmla="val 80389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67C3E04B-A688-FF59-3F9C-DB2250A6AF75}"/>
              </a:ext>
            </a:extLst>
          </p:cNvPr>
          <p:cNvSpPr/>
          <p:nvPr/>
        </p:nvSpPr>
        <p:spPr>
          <a:xfrm>
            <a:off x="6633293" y="1589344"/>
            <a:ext cx="1681480" cy="4659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Gaussian Process Module</a:t>
            </a:r>
            <a:endParaRPr lang="zh-CN" altLang="en-US" dirty="0"/>
          </a:p>
        </p:txBody>
      </p:sp>
      <p:sp>
        <p:nvSpPr>
          <p:cNvPr id="30" name="矩形 29">
            <a:extLst>
              <a:ext uri="{FF2B5EF4-FFF2-40B4-BE49-F238E27FC236}">
                <a16:creationId xmlns:a16="http://schemas.microsoft.com/office/drawing/2014/main" id="{BD9B15F6-ED96-F1A5-A20B-5A9A3CE82DF8}"/>
              </a:ext>
            </a:extLst>
          </p:cNvPr>
          <p:cNvSpPr/>
          <p:nvPr/>
        </p:nvSpPr>
        <p:spPr>
          <a:xfrm>
            <a:off x="2089336" y="1945862"/>
            <a:ext cx="739933" cy="1735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update</a:t>
            </a:r>
            <a:endParaRPr lang="zh-CN" altLang="en-US" dirty="0"/>
          </a:p>
        </p:txBody>
      </p:sp>
      <p:sp>
        <p:nvSpPr>
          <p:cNvPr id="31" name="矩形 30">
            <a:extLst>
              <a:ext uri="{FF2B5EF4-FFF2-40B4-BE49-F238E27FC236}">
                <a16:creationId xmlns:a16="http://schemas.microsoft.com/office/drawing/2014/main" id="{69C234F7-0853-3D2A-5109-B9FA874E75E8}"/>
              </a:ext>
            </a:extLst>
          </p:cNvPr>
          <p:cNvSpPr/>
          <p:nvPr/>
        </p:nvSpPr>
        <p:spPr>
          <a:xfrm>
            <a:off x="1181105" y="1979765"/>
            <a:ext cx="427625" cy="1136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err="1"/>
              <a:t>init</a:t>
            </a:r>
            <a:endParaRPr lang="zh-CN" altLang="en-US" dirty="0"/>
          </a:p>
        </p:txBody>
      </p:sp>
      <p:sp>
        <p:nvSpPr>
          <p:cNvPr id="32" name="矩形 31">
            <a:extLst>
              <a:ext uri="{FF2B5EF4-FFF2-40B4-BE49-F238E27FC236}">
                <a16:creationId xmlns:a16="http://schemas.microsoft.com/office/drawing/2014/main" id="{A660924A-6BD8-E4C2-DC44-0225573A3BDE}"/>
              </a:ext>
            </a:extLst>
          </p:cNvPr>
          <p:cNvSpPr/>
          <p:nvPr/>
        </p:nvSpPr>
        <p:spPr>
          <a:xfrm>
            <a:off x="3821121" y="1856758"/>
            <a:ext cx="396240" cy="335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∇𝑉</a:t>
            </a:r>
          </a:p>
        </p:txBody>
      </p:sp>
      <p:cxnSp>
        <p:nvCxnSpPr>
          <p:cNvPr id="34" name="直接箭头连接符 33">
            <a:extLst>
              <a:ext uri="{FF2B5EF4-FFF2-40B4-BE49-F238E27FC236}">
                <a16:creationId xmlns:a16="http://schemas.microsoft.com/office/drawing/2014/main" id="{F50E542B-6E54-6694-9B71-70FFEB110B34}"/>
              </a:ext>
            </a:extLst>
          </p:cNvPr>
          <p:cNvCxnSpPr>
            <a:stCxn id="32" idx="2"/>
          </p:cNvCxnSpPr>
          <p:nvPr/>
        </p:nvCxnSpPr>
        <p:spPr>
          <a:xfrm>
            <a:off x="4019241" y="2192355"/>
            <a:ext cx="0" cy="242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5325C57D-8C1E-75D2-B0D7-3611BDEE7B44}"/>
              </a:ext>
            </a:extLst>
          </p:cNvPr>
          <p:cNvCxnSpPr>
            <a:stCxn id="16" idx="3"/>
            <a:endCxn id="32" idx="0"/>
          </p:cNvCxnSpPr>
          <p:nvPr/>
        </p:nvCxnSpPr>
        <p:spPr>
          <a:xfrm>
            <a:off x="1854850" y="1686066"/>
            <a:ext cx="2164391" cy="1706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76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矩形: 圆角 224">
            <a:extLst>
              <a:ext uri="{FF2B5EF4-FFF2-40B4-BE49-F238E27FC236}">
                <a16:creationId xmlns:a16="http://schemas.microsoft.com/office/drawing/2014/main" id="{11CDAFD9-E16D-7685-1D71-67174DF38854}"/>
              </a:ext>
            </a:extLst>
          </p:cNvPr>
          <p:cNvSpPr/>
          <p:nvPr/>
        </p:nvSpPr>
        <p:spPr>
          <a:xfrm>
            <a:off x="295812" y="31910"/>
            <a:ext cx="8132534" cy="2331173"/>
          </a:xfrm>
          <a:prstGeom prst="roundRect">
            <a:avLst/>
          </a:prstGeom>
          <a:solidFill>
            <a:schemeClr val="accent6">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4B63A2FA-A1C4-2A6F-843E-A5505C14C7D4}"/>
              </a:ext>
            </a:extLst>
          </p:cNvPr>
          <p:cNvSpPr/>
          <p:nvPr/>
        </p:nvSpPr>
        <p:spPr>
          <a:xfrm>
            <a:off x="583031" y="1358449"/>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226" name="矩形: 圆角 225">
            <a:extLst>
              <a:ext uri="{FF2B5EF4-FFF2-40B4-BE49-F238E27FC236}">
                <a16:creationId xmlns:a16="http://schemas.microsoft.com/office/drawing/2014/main" id="{A2C844CB-A4B6-0C40-A75F-477588C23071}"/>
              </a:ext>
            </a:extLst>
          </p:cNvPr>
          <p:cNvSpPr/>
          <p:nvPr/>
        </p:nvSpPr>
        <p:spPr>
          <a:xfrm>
            <a:off x="294838" y="2423160"/>
            <a:ext cx="8133508" cy="2602654"/>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6BA219CB-9F25-618F-2DA4-56EF7F6A51B2}"/>
              </a:ext>
            </a:extLst>
          </p:cNvPr>
          <p:cNvSpPr/>
          <p:nvPr/>
        </p:nvSpPr>
        <p:spPr>
          <a:xfrm>
            <a:off x="1166782" y="1655858"/>
            <a:ext cx="990600" cy="3644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Lyapunov NN</a:t>
            </a:r>
            <a:endParaRPr lang="zh-CN" altLang="en-US" dirty="0"/>
          </a:p>
        </p:txBody>
      </p:sp>
      <p:sp>
        <p:nvSpPr>
          <p:cNvPr id="30" name="等腰三角形 29">
            <a:extLst>
              <a:ext uri="{FF2B5EF4-FFF2-40B4-BE49-F238E27FC236}">
                <a16:creationId xmlns:a16="http://schemas.microsoft.com/office/drawing/2014/main" id="{987C98A8-8FDD-DFBB-3770-57EC2D3FE006}"/>
              </a:ext>
            </a:extLst>
          </p:cNvPr>
          <p:cNvSpPr/>
          <p:nvPr/>
        </p:nvSpPr>
        <p:spPr>
          <a:xfrm>
            <a:off x="2500549" y="1820242"/>
            <a:ext cx="473481" cy="36449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cxnSp>
        <p:nvCxnSpPr>
          <p:cNvPr id="32" name="直接箭头连接符 31">
            <a:extLst>
              <a:ext uri="{FF2B5EF4-FFF2-40B4-BE49-F238E27FC236}">
                <a16:creationId xmlns:a16="http://schemas.microsoft.com/office/drawing/2014/main" id="{759192C4-1026-8B05-EAF8-12FF4A336317}"/>
              </a:ext>
            </a:extLst>
          </p:cNvPr>
          <p:cNvCxnSpPr>
            <a:cxnSpLocks/>
            <a:stCxn id="26" idx="3"/>
            <a:endCxn id="30" idx="1"/>
          </p:cNvCxnSpPr>
          <p:nvPr/>
        </p:nvCxnSpPr>
        <p:spPr>
          <a:xfrm>
            <a:off x="2157382" y="1838101"/>
            <a:ext cx="461537" cy="164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87A45AAE-A5C5-7C22-6F11-E7E848C8CCB9}"/>
              </a:ext>
            </a:extLst>
          </p:cNvPr>
          <p:cNvSpPr/>
          <p:nvPr/>
        </p:nvSpPr>
        <p:spPr>
          <a:xfrm>
            <a:off x="1415660" y="3209021"/>
            <a:ext cx="990600" cy="3644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Gaussian Process </a:t>
            </a:r>
            <a:r>
              <a:rPr lang="en-US" altLang="zh-CN" i="1" dirty="0"/>
              <a:t>f</a:t>
            </a:r>
            <a:endParaRPr lang="zh-CN" altLang="en-US" dirty="0"/>
          </a:p>
        </p:txBody>
      </p:sp>
      <p:sp>
        <p:nvSpPr>
          <p:cNvPr id="49" name="箭头: 下 48">
            <a:extLst>
              <a:ext uri="{FF2B5EF4-FFF2-40B4-BE49-F238E27FC236}">
                <a16:creationId xmlns:a16="http://schemas.microsoft.com/office/drawing/2014/main" id="{2BCB942A-8149-C066-074A-384ACBF1D562}"/>
              </a:ext>
            </a:extLst>
          </p:cNvPr>
          <p:cNvSpPr/>
          <p:nvPr/>
        </p:nvSpPr>
        <p:spPr>
          <a:xfrm>
            <a:off x="1484624" y="2910001"/>
            <a:ext cx="118131" cy="2834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942BB96-4C8E-65D0-800C-51A888D17F64}"/>
              </a:ext>
            </a:extLst>
          </p:cNvPr>
          <p:cNvSpPr/>
          <p:nvPr/>
        </p:nvSpPr>
        <p:spPr>
          <a:xfrm>
            <a:off x="549291" y="3287951"/>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endParaRPr lang="zh-CN" altLang="en-US"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48FA1EA-3041-3A29-A82D-AF7594227562}"/>
                  </a:ext>
                </a:extLst>
              </p:cNvPr>
              <p:cNvSpPr/>
              <p:nvPr/>
            </p:nvSpPr>
            <p:spPr>
              <a:xfrm>
                <a:off x="2611510" y="3161781"/>
                <a:ext cx="850229" cy="244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a14:m>
                <a:r>
                  <a:rPr lang="en-US" altLang="zh-CN" dirty="0"/>
                  <a:t>mean</a:t>
                </a:r>
                <a:endParaRPr lang="zh-CN" altLang="en-US" dirty="0"/>
              </a:p>
            </p:txBody>
          </p:sp>
        </mc:Choice>
        <mc:Fallback xmlns="">
          <p:sp>
            <p:nvSpPr>
              <p:cNvPr id="52" name="矩形 51">
                <a:extLst>
                  <a:ext uri="{FF2B5EF4-FFF2-40B4-BE49-F238E27FC236}">
                    <a16:creationId xmlns:a16="http://schemas.microsoft.com/office/drawing/2014/main" id="{E48FA1EA-3041-3A29-A82D-AF7594227562}"/>
                  </a:ext>
                </a:extLst>
              </p:cNvPr>
              <p:cNvSpPr>
                <a:spLocks noRot="1" noChangeAspect="1" noMove="1" noResize="1" noEditPoints="1" noAdjustHandles="1" noChangeArrowheads="1" noChangeShapeType="1" noTextEdit="1"/>
              </p:cNvSpPr>
              <p:nvPr/>
            </p:nvSpPr>
            <p:spPr>
              <a:xfrm>
                <a:off x="2611510" y="3161781"/>
                <a:ext cx="850229" cy="244280"/>
              </a:xfrm>
              <a:prstGeom prst="rect">
                <a:avLst/>
              </a:prstGeom>
              <a:blipFill>
                <a:blip r:embed="rId2"/>
                <a:stretch>
                  <a:fillRect t="-11905" b="-3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99DE5F94-B55B-4379-4D4E-2A172D80E5B9}"/>
                  </a:ext>
                </a:extLst>
              </p:cNvPr>
              <p:cNvSpPr/>
              <p:nvPr/>
            </p:nvSpPr>
            <p:spPr>
              <a:xfrm>
                <a:off x="2611511" y="3492422"/>
                <a:ext cx="850228" cy="244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a14:m>
                <a:r>
                  <a:rPr lang="en-US" altLang="zh-CN" dirty="0"/>
                  <a:t>var</a:t>
                </a:r>
                <a:endParaRPr lang="zh-CN" altLang="en-US" dirty="0"/>
              </a:p>
            </p:txBody>
          </p:sp>
        </mc:Choice>
        <mc:Fallback xmlns="">
          <p:sp>
            <p:nvSpPr>
              <p:cNvPr id="53" name="矩形 52">
                <a:extLst>
                  <a:ext uri="{FF2B5EF4-FFF2-40B4-BE49-F238E27FC236}">
                    <a16:creationId xmlns:a16="http://schemas.microsoft.com/office/drawing/2014/main" id="{99DE5F94-B55B-4379-4D4E-2A172D80E5B9}"/>
                  </a:ext>
                </a:extLst>
              </p:cNvPr>
              <p:cNvSpPr>
                <a:spLocks noRot="1" noChangeAspect="1" noMove="1" noResize="1" noEditPoints="1" noAdjustHandles="1" noChangeArrowheads="1" noChangeShapeType="1" noTextEdit="1"/>
              </p:cNvSpPr>
              <p:nvPr/>
            </p:nvSpPr>
            <p:spPr>
              <a:xfrm>
                <a:off x="2611511" y="3492422"/>
                <a:ext cx="850228" cy="244280"/>
              </a:xfrm>
              <a:prstGeom prst="rect">
                <a:avLst/>
              </a:prstGeom>
              <a:blipFill>
                <a:blip r:embed="rId3"/>
                <a:stretch>
                  <a:fillRect t="-11905" b="-33333"/>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BEC9BCCA-20FF-AD25-4EDD-C47199E28922}"/>
              </a:ext>
            </a:extLst>
          </p:cNvPr>
          <p:cNvCxnSpPr>
            <a:endCxn id="47" idx="1"/>
          </p:cNvCxnSpPr>
          <p:nvPr/>
        </p:nvCxnSpPr>
        <p:spPr>
          <a:xfrm>
            <a:off x="1204611" y="3391263"/>
            <a:ext cx="211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373FFB9-981B-20FE-BD1A-CD8BD648A700}"/>
              </a:ext>
            </a:extLst>
          </p:cNvPr>
          <p:cNvCxnSpPr/>
          <p:nvPr/>
        </p:nvCxnSpPr>
        <p:spPr>
          <a:xfrm flipV="1">
            <a:off x="2406260" y="3287951"/>
            <a:ext cx="146528" cy="11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A89DDEE-FEBE-2C48-B7AD-C6AEB7CC4ACE}"/>
              </a:ext>
            </a:extLst>
          </p:cNvPr>
          <p:cNvCxnSpPr/>
          <p:nvPr/>
        </p:nvCxnSpPr>
        <p:spPr>
          <a:xfrm>
            <a:off x="2413883" y="3425270"/>
            <a:ext cx="141142" cy="197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1CA441B2-E7B5-A9BF-2C86-EC222B12B568}"/>
              </a:ext>
            </a:extLst>
          </p:cNvPr>
          <p:cNvSpPr/>
          <p:nvPr/>
        </p:nvSpPr>
        <p:spPr>
          <a:xfrm>
            <a:off x="2511129" y="1441546"/>
            <a:ext cx="396240" cy="335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∇𝑉</a:t>
            </a:r>
          </a:p>
        </p:txBody>
      </p:sp>
      <p:sp>
        <p:nvSpPr>
          <p:cNvPr id="64" name="矩形 63">
            <a:extLst>
              <a:ext uri="{FF2B5EF4-FFF2-40B4-BE49-F238E27FC236}">
                <a16:creationId xmlns:a16="http://schemas.microsoft.com/office/drawing/2014/main" id="{12D025E4-7E9D-463C-59E9-34E645C36193}"/>
              </a:ext>
            </a:extLst>
          </p:cNvPr>
          <p:cNvSpPr/>
          <p:nvPr/>
        </p:nvSpPr>
        <p:spPr>
          <a:xfrm>
            <a:off x="715653" y="3863026"/>
            <a:ext cx="3368653" cy="80041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err="1">
                <a:solidFill>
                  <a:srgbClr val="9CDCFE"/>
                </a:solidFill>
                <a:effectLst/>
                <a:latin typeface="Consolas" panose="020B0609020204030204" pitchFamily="49" charset="0"/>
              </a:rPr>
              <a:t>V_dot_mean</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dV</a:t>
            </a:r>
            <a:r>
              <a:rPr lang="en-US" altLang="zh-CN" b="0" dirty="0">
                <a:solidFill>
                  <a:srgbClr val="D4D4D4"/>
                </a:solidFill>
                <a:effectLst/>
                <a:latin typeface="Consolas" panose="020B0609020204030204" pitchFamily="49" charset="0"/>
              </a:rPr>
              <a:t> * mu</a:t>
            </a:r>
          </a:p>
          <a:p>
            <a:r>
              <a:rPr lang="en-US" altLang="zh-CN" b="0" dirty="0" err="1">
                <a:solidFill>
                  <a:srgbClr val="9CDCFE"/>
                </a:solidFill>
                <a:effectLst/>
                <a:latin typeface="Consolas" panose="020B0609020204030204" pitchFamily="49" charset="0"/>
              </a:rPr>
              <a:t>V_dot_var</a:t>
            </a:r>
            <a:r>
              <a:rPr lang="en-US" altLang="zh-CN" b="0" dirty="0">
                <a:solidFill>
                  <a:srgbClr val="D4D4D4"/>
                </a:solidFill>
                <a:effectLst/>
                <a:latin typeface="Consolas" panose="020B0609020204030204" pitchFamily="49" charset="0"/>
              </a:rPr>
              <a:t> = dV^</a:t>
            </a:r>
            <a:r>
              <a:rPr lang="en-US" altLang="zh-CN" b="0" dirty="0">
                <a:solidFill>
                  <a:srgbClr val="B5CEA8"/>
                </a:solidFill>
                <a:effectLst/>
                <a:latin typeface="Consolas" panose="020B0609020204030204" pitchFamily="49" charset="0"/>
              </a:rPr>
              <a:t>2</a:t>
            </a:r>
            <a:r>
              <a:rPr lang="en-US" altLang="zh-CN" b="0" dirty="0">
                <a:solidFill>
                  <a:srgbClr val="D4D4D4"/>
                </a:solidFill>
                <a:effectLst/>
                <a:latin typeface="Consolas" panose="020B0609020204030204" pitchFamily="49" charset="0"/>
              </a:rPr>
              <a:t> * </a:t>
            </a:r>
            <a:r>
              <a:rPr lang="en-US" altLang="zh-CN" b="0" dirty="0" err="1">
                <a:solidFill>
                  <a:srgbClr val="D4D4D4"/>
                </a:solidFill>
                <a:effectLst/>
                <a:latin typeface="Consolas" panose="020B0609020204030204" pitchFamily="49" charset="0"/>
              </a:rPr>
              <a:t>fx_var</a:t>
            </a:r>
            <a:endParaRPr lang="en-US" altLang="zh-CN" b="0" dirty="0">
              <a:solidFill>
                <a:srgbClr val="D4D4D4"/>
              </a:solidFill>
              <a:effectLst/>
              <a:latin typeface="Consolas" panose="020B0609020204030204" pitchFamily="49" charset="0"/>
            </a:endParaRPr>
          </a:p>
          <a:p>
            <a:r>
              <a:rPr lang="sv-SE" altLang="zh-CN" b="0" dirty="0" err="1">
                <a:solidFill>
                  <a:srgbClr val="9CDCFE"/>
                </a:solidFill>
                <a:effectLst/>
                <a:latin typeface="Consolas" panose="020B0609020204030204" pitchFamily="49" charset="0"/>
              </a:rPr>
              <a:t>V_dot</a:t>
            </a:r>
            <a:r>
              <a:rPr lang="sv-SE" altLang="zh-CN" b="0" dirty="0">
                <a:solidFill>
                  <a:srgbClr val="9CDCFE"/>
                </a:solidFill>
                <a:effectLst/>
                <a:latin typeface="Consolas" panose="020B0609020204030204" pitchFamily="49" charset="0"/>
              </a:rPr>
              <a:t> = </a:t>
            </a:r>
            <a:r>
              <a:rPr lang="sv-SE" altLang="zh-CN" b="0" dirty="0" err="1">
                <a:solidFill>
                  <a:srgbClr val="9CDCFE"/>
                </a:solidFill>
                <a:effectLst/>
                <a:latin typeface="Consolas" panose="020B0609020204030204" pitchFamily="49" charset="0"/>
              </a:rPr>
              <a:t>mean</a:t>
            </a:r>
            <a:r>
              <a:rPr lang="sv-SE" altLang="zh-CN" b="0" dirty="0">
                <a:solidFill>
                  <a:srgbClr val="D4D4D4"/>
                </a:solidFill>
                <a:effectLst/>
                <a:latin typeface="Consolas" panose="020B0609020204030204" pitchFamily="49" charset="0"/>
              </a:rPr>
              <a:t> + </a:t>
            </a:r>
            <a:r>
              <a:rPr lang="sv-SE" altLang="zh-CN" b="0" dirty="0">
                <a:solidFill>
                  <a:srgbClr val="9CDCFE"/>
                </a:solidFill>
                <a:effectLst/>
                <a:latin typeface="Consolas" panose="020B0609020204030204" pitchFamily="49" charset="0"/>
              </a:rPr>
              <a:t>beta</a:t>
            </a:r>
            <a:r>
              <a:rPr lang="sv-SE" altLang="zh-CN" b="0" dirty="0">
                <a:solidFill>
                  <a:srgbClr val="D4D4D4"/>
                </a:solidFill>
                <a:effectLst/>
                <a:latin typeface="Consolas" panose="020B0609020204030204" pitchFamily="49" charset="0"/>
              </a:rPr>
              <a:t> * </a:t>
            </a:r>
            <a:r>
              <a:rPr lang="sv-SE" altLang="zh-CN" b="0" dirty="0" err="1">
                <a:solidFill>
                  <a:srgbClr val="4EC9B0"/>
                </a:solidFill>
                <a:effectLst/>
                <a:latin typeface="Consolas" panose="020B0609020204030204" pitchFamily="49" charset="0"/>
              </a:rPr>
              <a:t>np</a:t>
            </a:r>
            <a:r>
              <a:rPr lang="sv-SE" altLang="zh-CN" b="0" dirty="0" err="1">
                <a:solidFill>
                  <a:srgbClr val="D4D4D4"/>
                </a:solidFill>
                <a:effectLst/>
                <a:latin typeface="Consolas" panose="020B0609020204030204" pitchFamily="49" charset="0"/>
              </a:rPr>
              <a:t>.sqrt</a:t>
            </a:r>
            <a:r>
              <a:rPr lang="sv-SE" altLang="zh-CN" b="0" dirty="0">
                <a:solidFill>
                  <a:srgbClr val="D4D4D4"/>
                </a:solidFill>
                <a:effectLst/>
                <a:latin typeface="Consolas" panose="020B0609020204030204" pitchFamily="49" charset="0"/>
              </a:rPr>
              <a:t>(</a:t>
            </a:r>
            <a:r>
              <a:rPr lang="sv-SE" altLang="zh-CN" b="0" dirty="0">
                <a:solidFill>
                  <a:srgbClr val="9CDCFE"/>
                </a:solidFill>
                <a:effectLst/>
                <a:latin typeface="Consolas" panose="020B0609020204030204" pitchFamily="49" charset="0"/>
              </a:rPr>
              <a:t>var</a:t>
            </a:r>
            <a:r>
              <a:rPr lang="sv-SE" altLang="zh-CN" b="0" dirty="0">
                <a:solidFill>
                  <a:srgbClr val="D4D4D4"/>
                </a:solidFill>
                <a:effectLst/>
                <a:latin typeface="Consolas" panose="020B0609020204030204" pitchFamily="49" charset="0"/>
              </a:rPr>
              <a:t>)</a:t>
            </a:r>
          </a:p>
        </p:txBody>
      </p:sp>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0EFD634F-1549-DF63-E722-11F28F372F10}"/>
                  </a:ext>
                </a:extLst>
              </p:cNvPr>
              <p:cNvSpPr/>
              <p:nvPr/>
            </p:nvSpPr>
            <p:spPr>
              <a:xfrm>
                <a:off x="4207248" y="3283921"/>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71" name="椭圆 70">
                <a:extLst>
                  <a:ext uri="{FF2B5EF4-FFF2-40B4-BE49-F238E27FC236}">
                    <a16:creationId xmlns:a16="http://schemas.microsoft.com/office/drawing/2014/main" id="{0EFD634F-1549-DF63-E722-11F28F372F10}"/>
                  </a:ext>
                </a:extLst>
              </p:cNvPr>
              <p:cNvSpPr>
                <a:spLocks noRot="1" noChangeAspect="1" noMove="1" noResize="1" noEditPoints="1" noAdjustHandles="1" noChangeArrowheads="1" noChangeShapeType="1" noTextEdit="1"/>
              </p:cNvSpPr>
              <p:nvPr/>
            </p:nvSpPr>
            <p:spPr>
              <a:xfrm>
                <a:off x="4207248" y="3283921"/>
                <a:ext cx="310637" cy="310637"/>
              </a:xfrm>
              <a:prstGeom prst="ellipse">
                <a:avLst/>
              </a:prstGeom>
              <a:blipFill>
                <a:blip r:embed="rId4"/>
                <a:stretch>
                  <a:fillRect/>
                </a:stretch>
              </a:blipFill>
            </p:spPr>
            <p:txBody>
              <a:bodyPr/>
              <a:lstStyle/>
              <a:p>
                <a:r>
                  <a:rPr lang="zh-CN" altLang="en-US">
                    <a:noFill/>
                  </a:rPr>
                  <a:t> </a:t>
                </a:r>
              </a:p>
            </p:txBody>
          </p:sp>
        </mc:Fallback>
      </mc:AlternateContent>
      <p:sp>
        <p:nvSpPr>
          <p:cNvPr id="75" name="箭头: 右 74">
            <a:extLst>
              <a:ext uri="{FF2B5EF4-FFF2-40B4-BE49-F238E27FC236}">
                <a16:creationId xmlns:a16="http://schemas.microsoft.com/office/drawing/2014/main" id="{72CE86B7-C574-DA4F-0FD1-E5BDC8B5DA6F}"/>
              </a:ext>
            </a:extLst>
          </p:cNvPr>
          <p:cNvSpPr/>
          <p:nvPr/>
        </p:nvSpPr>
        <p:spPr>
          <a:xfrm>
            <a:off x="3659748" y="3330303"/>
            <a:ext cx="449199" cy="2310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a:extLst>
              <a:ext uri="{FF2B5EF4-FFF2-40B4-BE49-F238E27FC236}">
                <a16:creationId xmlns:a16="http://schemas.microsoft.com/office/drawing/2014/main" id="{548448FB-12F8-0E20-5D1C-4089B4C099FE}"/>
              </a:ext>
            </a:extLst>
          </p:cNvPr>
          <p:cNvSpPr/>
          <p:nvPr/>
        </p:nvSpPr>
        <p:spPr>
          <a:xfrm>
            <a:off x="676468" y="2538575"/>
            <a:ext cx="990600"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Dynamics</a:t>
            </a:r>
          </a:p>
          <a:p>
            <a:pPr algn="ctr"/>
            <a:r>
              <a:rPr lang="en-US" altLang="zh-CN" dirty="0"/>
              <a:t>NN</a:t>
            </a:r>
            <a:endParaRPr lang="zh-CN" altLang="en-US" dirty="0"/>
          </a:p>
        </p:txBody>
      </p:sp>
      <p:cxnSp>
        <p:nvCxnSpPr>
          <p:cNvPr id="80" name="直接箭头连接符 79">
            <a:extLst>
              <a:ext uri="{FF2B5EF4-FFF2-40B4-BE49-F238E27FC236}">
                <a16:creationId xmlns:a16="http://schemas.microsoft.com/office/drawing/2014/main" id="{341BD554-4725-0BC6-B22A-7CBABC648946}"/>
              </a:ext>
            </a:extLst>
          </p:cNvPr>
          <p:cNvCxnSpPr>
            <a:cxnSpLocks/>
          </p:cNvCxnSpPr>
          <p:nvPr/>
        </p:nvCxnSpPr>
        <p:spPr>
          <a:xfrm>
            <a:off x="3504920" y="3283921"/>
            <a:ext cx="124348" cy="1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04BAB76-4B17-1F92-8804-72DE2DD47D3E}"/>
              </a:ext>
            </a:extLst>
          </p:cNvPr>
          <p:cNvCxnSpPr>
            <a:cxnSpLocks/>
          </p:cNvCxnSpPr>
          <p:nvPr/>
        </p:nvCxnSpPr>
        <p:spPr>
          <a:xfrm flipV="1">
            <a:off x="3504920" y="3445811"/>
            <a:ext cx="124348" cy="17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0E73778D-3570-11B1-5636-DF7E009164E2}"/>
              </a:ext>
            </a:extLst>
          </p:cNvPr>
          <p:cNvCxnSpPr>
            <a:cxnSpLocks/>
            <a:stCxn id="57" idx="3"/>
          </p:cNvCxnSpPr>
          <p:nvPr/>
        </p:nvCxnSpPr>
        <p:spPr>
          <a:xfrm>
            <a:off x="2907369" y="1609345"/>
            <a:ext cx="955579" cy="1737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F56054B1-2C7B-96FF-47AE-3D166F2CA2B3}"/>
              </a:ext>
            </a:extLst>
          </p:cNvPr>
          <p:cNvCxnSpPr>
            <a:cxnSpLocks/>
          </p:cNvCxnSpPr>
          <p:nvPr/>
        </p:nvCxnSpPr>
        <p:spPr>
          <a:xfrm flipV="1">
            <a:off x="3862948" y="3573505"/>
            <a:ext cx="0" cy="28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D76EC3A4-B85F-07C3-6B54-2423B6753513}"/>
              </a:ext>
            </a:extLst>
          </p:cNvPr>
          <p:cNvSpPr/>
          <p:nvPr/>
        </p:nvSpPr>
        <p:spPr>
          <a:xfrm>
            <a:off x="1127693" y="604286"/>
            <a:ext cx="978854"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Policy</a:t>
            </a:r>
          </a:p>
          <a:p>
            <a:pPr algn="ctr"/>
            <a:r>
              <a:rPr lang="en-US" altLang="zh-CN" dirty="0"/>
              <a:t>DDPG</a:t>
            </a:r>
            <a:endParaRPr lang="zh-CN" altLang="en-US" dirty="0"/>
          </a:p>
        </p:txBody>
      </p:sp>
      <p:sp>
        <p:nvSpPr>
          <p:cNvPr id="90" name="椭圆 89">
            <a:extLst>
              <a:ext uri="{FF2B5EF4-FFF2-40B4-BE49-F238E27FC236}">
                <a16:creationId xmlns:a16="http://schemas.microsoft.com/office/drawing/2014/main" id="{7D0802FE-09C7-B504-193A-BEDA601D1DCC}"/>
              </a:ext>
            </a:extLst>
          </p:cNvPr>
          <p:cNvSpPr/>
          <p:nvPr/>
        </p:nvSpPr>
        <p:spPr>
          <a:xfrm>
            <a:off x="317532" y="689185"/>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a:t>
            </a:r>
            <a:endParaRPr lang="zh-CN" altLang="en-US" dirty="0"/>
          </a:p>
        </p:txBody>
      </p:sp>
      <p:sp>
        <p:nvSpPr>
          <p:cNvPr id="91" name="矩形 90">
            <a:extLst>
              <a:ext uri="{FF2B5EF4-FFF2-40B4-BE49-F238E27FC236}">
                <a16:creationId xmlns:a16="http://schemas.microsoft.com/office/drawing/2014/main" id="{3DC56BBA-B486-724E-05DD-1628F9C06015}"/>
              </a:ext>
            </a:extLst>
          </p:cNvPr>
          <p:cNvSpPr/>
          <p:nvPr/>
        </p:nvSpPr>
        <p:spPr>
          <a:xfrm>
            <a:off x="2438335" y="682780"/>
            <a:ext cx="396240" cy="236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r>
              <a:rPr lang="en-US" altLang="zh-CN" baseline="-25000" dirty="0"/>
              <a:t>i</a:t>
            </a:r>
            <a:endParaRPr lang="zh-CN" altLang="en-US" dirty="0"/>
          </a:p>
        </p:txBody>
      </p:sp>
      <p:cxnSp>
        <p:nvCxnSpPr>
          <p:cNvPr id="92" name="直接箭头连接符 91">
            <a:extLst>
              <a:ext uri="{FF2B5EF4-FFF2-40B4-BE49-F238E27FC236}">
                <a16:creationId xmlns:a16="http://schemas.microsoft.com/office/drawing/2014/main" id="{688B8F3A-DF40-FB27-5162-8204302A5ACC}"/>
              </a:ext>
            </a:extLst>
          </p:cNvPr>
          <p:cNvCxnSpPr/>
          <p:nvPr/>
        </p:nvCxnSpPr>
        <p:spPr>
          <a:xfrm>
            <a:off x="868613" y="819499"/>
            <a:ext cx="259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722EF75-995E-B1D7-F453-369FAE244678}"/>
              </a:ext>
            </a:extLst>
          </p:cNvPr>
          <p:cNvCxnSpPr>
            <a:endCxn id="91" idx="1"/>
          </p:cNvCxnSpPr>
          <p:nvPr/>
        </p:nvCxnSpPr>
        <p:spPr>
          <a:xfrm>
            <a:off x="2118293" y="800890"/>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35909A0A-6FB1-2C55-2CC2-53473C2AED84}"/>
              </a:ext>
            </a:extLst>
          </p:cNvPr>
          <p:cNvSpPr/>
          <p:nvPr/>
        </p:nvSpPr>
        <p:spPr>
          <a:xfrm>
            <a:off x="1194210" y="47948"/>
            <a:ext cx="845820" cy="3413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gym</a:t>
            </a:r>
            <a:endParaRPr lang="zh-CN" altLang="en-US" dirty="0"/>
          </a:p>
        </p:txBody>
      </p:sp>
      <p:sp>
        <p:nvSpPr>
          <p:cNvPr id="95" name="矩形 94">
            <a:extLst>
              <a:ext uri="{FF2B5EF4-FFF2-40B4-BE49-F238E27FC236}">
                <a16:creationId xmlns:a16="http://schemas.microsoft.com/office/drawing/2014/main" id="{4EB6583D-1E79-00DB-9E5D-23CE476B7089}"/>
              </a:ext>
            </a:extLst>
          </p:cNvPr>
          <p:cNvSpPr/>
          <p:nvPr/>
        </p:nvSpPr>
        <p:spPr>
          <a:xfrm>
            <a:off x="4146184" y="3865448"/>
            <a:ext cx="3771796" cy="164736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a:solidFill>
                  <a:srgbClr val="6A9955"/>
                </a:solidFill>
                <a:effectLst/>
                <a:latin typeface="Consolas" panose="020B0609020204030204" pitchFamily="49" charset="0"/>
              </a:rPr>
              <a:t># Calculate Safe set</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S = </a:t>
            </a:r>
            <a:r>
              <a:rPr lang="en-US" altLang="zh-CN" b="0" dirty="0" err="1">
                <a:solidFill>
                  <a:srgbClr val="D4D4D4"/>
                </a:solidFill>
                <a:effectLst/>
                <a:latin typeface="Consolas" panose="020B0609020204030204" pitchFamily="49" charset="0"/>
              </a:rPr>
              <a:t>get_safe_set</a:t>
            </a:r>
            <a:r>
              <a:rPr lang="en-US" altLang="zh-CN" b="0" dirty="0">
                <a:solidFill>
                  <a:srgbClr val="D4D4D4"/>
                </a:solidFill>
                <a:effectLst/>
                <a:latin typeface="Consolas" panose="020B0609020204030204" pitchFamily="49" charset="0"/>
              </a:rPr>
              <a:t>(</a:t>
            </a:r>
            <a:r>
              <a:rPr lang="en-US" altLang="zh-CN" b="0" dirty="0" err="1">
                <a:solidFill>
                  <a:srgbClr val="D4D4D4"/>
                </a:solidFill>
                <a:effectLst/>
                <a:latin typeface="Consolas" panose="020B0609020204030204" pitchFamily="49" charset="0"/>
              </a:rPr>
              <a:t>V_dot</a:t>
            </a:r>
            <a:r>
              <a:rPr lang="en-US" altLang="zh-CN" b="0" dirty="0">
                <a:solidFill>
                  <a:srgbClr val="D4D4D4"/>
                </a:solidFill>
                <a:effectLst/>
                <a:latin typeface="Consolas" panose="020B0609020204030204" pitchFamily="49" charset="0"/>
              </a:rPr>
              <a:t>, threshold, </a:t>
            </a:r>
            <a:r>
              <a:rPr lang="en-US" altLang="zh-CN" b="0" dirty="0">
                <a:solidFill>
                  <a:srgbClr val="9CDCFE"/>
                </a:solidFill>
                <a:effectLst/>
                <a:latin typeface="Consolas" panose="020B0609020204030204" pitchFamily="49" charset="0"/>
              </a:rPr>
              <a:t>S0</a:t>
            </a:r>
            <a:r>
              <a:rPr lang="en-US" altLang="zh-CN" b="0" dirty="0">
                <a:solidFill>
                  <a:srgbClr val="D4D4D4"/>
                </a:solidFill>
                <a:effectLst/>
                <a:latin typeface="Consolas" panose="020B0609020204030204" pitchFamily="49" charset="0"/>
              </a:rPr>
              <a:t>)</a:t>
            </a:r>
          </a:p>
          <a:p>
            <a:r>
              <a:rPr lang="en-US" altLang="zh-CN" b="0" dirty="0">
                <a:solidFill>
                  <a:srgbClr val="6A9955"/>
                </a:solidFill>
                <a:effectLst/>
                <a:latin typeface="Consolas" panose="020B0609020204030204" pitchFamily="49" charset="0"/>
              </a:rPr>
              <a:t># Find max c satisfying V(c) is subset # of S with bisection</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c = </a:t>
            </a:r>
            <a:r>
              <a:rPr lang="en-US" altLang="zh-CN" b="0" dirty="0" err="1">
                <a:solidFill>
                  <a:srgbClr val="D4D4D4"/>
                </a:solidFill>
                <a:effectLst/>
                <a:latin typeface="Consolas" panose="020B0609020204030204" pitchFamily="49" charset="0"/>
              </a:rPr>
              <a:t>find_max_levelset</a:t>
            </a:r>
            <a:r>
              <a:rPr lang="en-US" altLang="zh-CN" b="0" dirty="0">
                <a:solidFill>
                  <a:srgbClr val="D4D4D4"/>
                </a:solidFill>
                <a:effectLst/>
                <a:latin typeface="Consolas" panose="020B0609020204030204" pitchFamily="49" charset="0"/>
              </a:rPr>
              <a:t>(S, V, accuracy)</a:t>
            </a:r>
          </a:p>
          <a:p>
            <a:r>
              <a:rPr lang="en-US" altLang="zh-CN" b="0" dirty="0">
                <a:solidFill>
                  <a:srgbClr val="D4D4D4"/>
                </a:solidFill>
                <a:effectLst/>
                <a:latin typeface="Consolas" panose="020B0609020204030204" pitchFamily="49" charset="0"/>
              </a:rPr>
              <a:t>S[:] = V &lt;= c</a:t>
            </a:r>
          </a:p>
          <a:p>
            <a:r>
              <a:rPr lang="en-US" altLang="zh-CN" dirty="0" err="1">
                <a:solidFill>
                  <a:srgbClr val="D4D4D4"/>
                </a:solidFill>
                <a:latin typeface="Consolas" panose="020B0609020204030204" pitchFamily="49" charset="0"/>
              </a:rPr>
              <a:t>new_x</a:t>
            </a:r>
            <a:r>
              <a:rPr lang="en-US" altLang="zh-CN" b="0" dirty="0">
                <a:solidFill>
                  <a:srgbClr val="D4D4D4"/>
                </a:solidFill>
                <a:effectLst/>
                <a:latin typeface="Consolas" panose="020B0609020204030204" pitchFamily="49" charset="0"/>
              </a:rPr>
              <a:t> = </a:t>
            </a:r>
            <a:r>
              <a:rPr lang="en-US" altLang="zh-CN" dirty="0" err="1">
                <a:solidFill>
                  <a:srgbClr val="D4D4D4"/>
                </a:solidFill>
                <a:latin typeface="Consolas" panose="020B0609020204030204" pitchFamily="49" charset="0"/>
              </a:rPr>
              <a:t>x</a:t>
            </a:r>
            <a:r>
              <a:rPr lang="en-US" altLang="zh-CN" b="0" dirty="0" err="1">
                <a:solidFill>
                  <a:srgbClr val="D4D4D4"/>
                </a:solidFill>
                <a:effectLst/>
                <a:latin typeface="Consolas" panose="020B0609020204030204" pitchFamily="49" charset="0"/>
              </a:rPr>
              <a:t>_space</a:t>
            </a:r>
            <a:r>
              <a:rPr lang="en-US" altLang="zh-CN" b="0" dirty="0">
                <a:solidFill>
                  <a:srgbClr val="D4D4D4"/>
                </a:solidFill>
                <a:effectLst/>
                <a:latin typeface="Consolas" panose="020B0609020204030204" pitchFamily="49" charset="0"/>
              </a:rPr>
              <a:t>[</a:t>
            </a:r>
            <a:r>
              <a:rPr lang="en-US" altLang="zh-CN" b="0" dirty="0" err="1">
                <a:solidFill>
                  <a:srgbClr val="D4D4D4"/>
                </a:solidFill>
                <a:effectLst/>
                <a:latin typeface="Consolas" panose="020B0609020204030204" pitchFamily="49" charset="0"/>
              </a:rPr>
              <a:t>np.argmax</a:t>
            </a:r>
            <a:r>
              <a:rPr lang="en-US" altLang="zh-CN" b="0" dirty="0">
                <a:solidFill>
                  <a:srgbClr val="D4D4D4"/>
                </a:solidFill>
                <a:effectLst/>
                <a:latin typeface="Consolas" panose="020B0609020204030204" pitchFamily="49" charset="0"/>
              </a:rPr>
              <a:t>(</a:t>
            </a:r>
            <a:r>
              <a:rPr lang="en-US" altLang="zh-CN" b="0" dirty="0" err="1">
                <a:solidFill>
                  <a:srgbClr val="D4D4D4"/>
                </a:solidFill>
                <a:effectLst/>
                <a:latin typeface="Consolas" panose="020B0609020204030204" pitchFamily="49" charset="0"/>
              </a:rPr>
              <a:t>fx_var</a:t>
            </a:r>
            <a:r>
              <a:rPr lang="en-US" altLang="zh-CN" b="0" dirty="0">
                <a:solidFill>
                  <a:srgbClr val="D4D4D4"/>
                </a:solidFill>
                <a:effectLst/>
                <a:latin typeface="Consolas" panose="020B0609020204030204" pitchFamily="49" charset="0"/>
              </a:rPr>
              <a:t>[S])]</a:t>
            </a:r>
          </a:p>
          <a:p>
            <a:r>
              <a:rPr lang="en-US" altLang="zh-CN" dirty="0" err="1">
                <a:solidFill>
                  <a:srgbClr val="D4D4D4"/>
                </a:solidFill>
                <a:latin typeface="Consolas" panose="020B0609020204030204" pitchFamily="49" charset="0"/>
              </a:rPr>
              <a:t>n</a:t>
            </a:r>
            <a:r>
              <a:rPr lang="en-US" altLang="zh-CN" b="0" dirty="0" err="1">
                <a:solidFill>
                  <a:srgbClr val="D4D4D4"/>
                </a:solidFill>
                <a:effectLst/>
                <a:latin typeface="Consolas" panose="020B0609020204030204" pitchFamily="49" charset="0"/>
              </a:rPr>
              <a:t>ew_x</a:t>
            </a:r>
            <a:r>
              <a:rPr lang="en-US" altLang="zh-CN" dirty="0" err="1">
                <a:solidFill>
                  <a:srgbClr val="D4D4D4"/>
                </a:solidFill>
                <a:latin typeface="Consolas" panose="020B0609020204030204" pitchFamily="49" charset="0"/>
              </a:rPr>
              <a:t>_dot</a:t>
            </a:r>
            <a:r>
              <a:rPr lang="en-US" altLang="zh-CN" b="0" dirty="0">
                <a:solidFill>
                  <a:srgbClr val="D4D4D4"/>
                </a:solidFill>
                <a:effectLst/>
                <a:latin typeface="Consolas" panose="020B0609020204030204" pitchFamily="49" charset="0"/>
              </a:rPr>
              <a:t> = dynamic(</a:t>
            </a:r>
            <a:r>
              <a:rPr lang="en-US" altLang="zh-CN" b="0" dirty="0" err="1">
                <a:solidFill>
                  <a:srgbClr val="D4D4D4"/>
                </a:solidFill>
                <a:effectLst/>
                <a:latin typeface="Consolas" panose="020B0609020204030204" pitchFamily="49" charset="0"/>
              </a:rPr>
              <a:t>new_x</a:t>
            </a:r>
            <a:r>
              <a:rPr lang="en-US" altLang="zh-CN" b="0" dirty="0">
                <a:solidFill>
                  <a:srgbClr val="D4D4D4"/>
                </a:solidFill>
                <a:effectLst/>
                <a:latin typeface="Consolas" panose="020B0609020204030204" pitchFamily="49" charset="0"/>
              </a:rPr>
              <a:t>)</a:t>
            </a:r>
          </a:p>
        </p:txBody>
      </p:sp>
      <p:sp>
        <p:nvSpPr>
          <p:cNvPr id="96" name="椭圆 95">
            <a:extLst>
              <a:ext uri="{FF2B5EF4-FFF2-40B4-BE49-F238E27FC236}">
                <a16:creationId xmlns:a16="http://schemas.microsoft.com/office/drawing/2014/main" id="{C1019438-86BD-E00A-8AA1-4A7795AE7CEA}"/>
              </a:ext>
            </a:extLst>
          </p:cNvPr>
          <p:cNvSpPr/>
          <p:nvPr/>
        </p:nvSpPr>
        <p:spPr>
          <a:xfrm>
            <a:off x="4718245" y="3279387"/>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S</a:t>
            </a:r>
            <a:endParaRPr lang="zh-CN" altLang="en-US" dirty="0"/>
          </a:p>
        </p:txBody>
      </p:sp>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id="{688EF011-B7CE-4165-851C-801937BA3856}"/>
                  </a:ext>
                </a:extLst>
              </p:cNvPr>
              <p:cNvSpPr/>
              <p:nvPr/>
            </p:nvSpPr>
            <p:spPr>
              <a:xfrm>
                <a:off x="5664655" y="3279387"/>
                <a:ext cx="1238566" cy="31062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new [x,</a:t>
                </a:r>
                <a:r>
                  <a:rPr lang="zh-CN" altLang="en-US" dirty="0"/>
                  <a:t>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en-US" altLang="zh-CN" dirty="0"/>
                  <a:t>] </a:t>
                </a:r>
                <a:endParaRPr lang="zh-CN" altLang="en-US" dirty="0"/>
              </a:p>
            </p:txBody>
          </p:sp>
        </mc:Choice>
        <mc:Fallback xmlns="">
          <p:sp>
            <p:nvSpPr>
              <p:cNvPr id="98" name="椭圆 97">
                <a:extLst>
                  <a:ext uri="{FF2B5EF4-FFF2-40B4-BE49-F238E27FC236}">
                    <a16:creationId xmlns:a16="http://schemas.microsoft.com/office/drawing/2014/main" id="{688EF011-B7CE-4165-851C-801937BA3856}"/>
                  </a:ext>
                </a:extLst>
              </p:cNvPr>
              <p:cNvSpPr>
                <a:spLocks noRot="1" noChangeAspect="1" noMove="1" noResize="1" noEditPoints="1" noAdjustHandles="1" noChangeArrowheads="1" noChangeShapeType="1" noTextEdit="1"/>
              </p:cNvSpPr>
              <p:nvPr/>
            </p:nvSpPr>
            <p:spPr>
              <a:xfrm>
                <a:off x="5664655" y="3279387"/>
                <a:ext cx="1238566" cy="310621"/>
              </a:xfrm>
              <a:prstGeom prst="ellipse">
                <a:avLst/>
              </a:prstGeom>
              <a:blipFill>
                <a:blip r:embed="rId5"/>
                <a:stretch>
                  <a:fillRect b="-17647"/>
                </a:stretch>
              </a:blipFill>
              <a:ln>
                <a:noFill/>
              </a:ln>
            </p:spPr>
            <p:txBody>
              <a:bodyPr/>
              <a:lstStyle/>
              <a:p>
                <a:r>
                  <a:rPr lang="zh-CN" altLang="en-US">
                    <a:noFill/>
                  </a:rPr>
                  <a:t> </a:t>
                </a:r>
              </a:p>
            </p:txBody>
          </p:sp>
        </mc:Fallback>
      </mc:AlternateContent>
      <p:sp>
        <p:nvSpPr>
          <p:cNvPr id="108" name="椭圆 107">
            <a:extLst>
              <a:ext uri="{FF2B5EF4-FFF2-40B4-BE49-F238E27FC236}">
                <a16:creationId xmlns:a16="http://schemas.microsoft.com/office/drawing/2014/main" id="{75C4E644-0337-8D7E-37B9-ABF45B80F231}"/>
              </a:ext>
            </a:extLst>
          </p:cNvPr>
          <p:cNvSpPr/>
          <p:nvPr/>
        </p:nvSpPr>
        <p:spPr>
          <a:xfrm>
            <a:off x="5245593" y="3276468"/>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c</a:t>
            </a:r>
            <a:endParaRPr lang="zh-CN" altLang="en-US" dirty="0"/>
          </a:p>
        </p:txBody>
      </p:sp>
      <p:sp>
        <p:nvSpPr>
          <p:cNvPr id="111" name="箭头: 下 110">
            <a:extLst>
              <a:ext uri="{FF2B5EF4-FFF2-40B4-BE49-F238E27FC236}">
                <a16:creationId xmlns:a16="http://schemas.microsoft.com/office/drawing/2014/main" id="{13B03216-846C-03D5-0162-A08B7BA0EC2F}"/>
              </a:ext>
            </a:extLst>
          </p:cNvPr>
          <p:cNvSpPr/>
          <p:nvPr/>
        </p:nvSpPr>
        <p:spPr>
          <a:xfrm>
            <a:off x="4288070" y="3660681"/>
            <a:ext cx="108649" cy="1782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箭头连接符 112">
            <a:extLst>
              <a:ext uri="{FF2B5EF4-FFF2-40B4-BE49-F238E27FC236}">
                <a16:creationId xmlns:a16="http://schemas.microsoft.com/office/drawing/2014/main" id="{2803DE53-FF62-6738-693D-A58F198FFA6F}"/>
              </a:ext>
            </a:extLst>
          </p:cNvPr>
          <p:cNvCxnSpPr/>
          <p:nvPr/>
        </p:nvCxnSpPr>
        <p:spPr>
          <a:xfrm flipV="1">
            <a:off x="4873563" y="3623072"/>
            <a:ext cx="0" cy="21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9791E885-1C3A-84CD-BBD0-0D7CF320A7B0}"/>
              </a:ext>
            </a:extLst>
          </p:cNvPr>
          <p:cNvCxnSpPr>
            <a:endCxn id="108" idx="4"/>
          </p:cNvCxnSpPr>
          <p:nvPr/>
        </p:nvCxnSpPr>
        <p:spPr>
          <a:xfrm flipV="1">
            <a:off x="5400911" y="3587105"/>
            <a:ext cx="1" cy="25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4EE85799-6F38-145B-778A-0DF3364BD5F7}"/>
              </a:ext>
            </a:extLst>
          </p:cNvPr>
          <p:cNvCxnSpPr>
            <a:cxnSpLocks/>
          </p:cNvCxnSpPr>
          <p:nvPr/>
        </p:nvCxnSpPr>
        <p:spPr>
          <a:xfrm flipH="1" flipV="1">
            <a:off x="6260152" y="3594763"/>
            <a:ext cx="7124" cy="266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箭头: 下 121">
            <a:extLst>
              <a:ext uri="{FF2B5EF4-FFF2-40B4-BE49-F238E27FC236}">
                <a16:creationId xmlns:a16="http://schemas.microsoft.com/office/drawing/2014/main" id="{3D77C69D-AC65-4BF2-5BFA-B089A00C4606}"/>
              </a:ext>
            </a:extLst>
          </p:cNvPr>
          <p:cNvSpPr/>
          <p:nvPr/>
        </p:nvSpPr>
        <p:spPr>
          <a:xfrm>
            <a:off x="1439351" y="416002"/>
            <a:ext cx="164592" cy="17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箭头: 下 122">
            <a:extLst>
              <a:ext uri="{FF2B5EF4-FFF2-40B4-BE49-F238E27FC236}">
                <a16:creationId xmlns:a16="http://schemas.microsoft.com/office/drawing/2014/main" id="{F4E991FB-A07B-CA86-8D35-52E3DC359E09}"/>
              </a:ext>
            </a:extLst>
          </p:cNvPr>
          <p:cNvSpPr/>
          <p:nvPr/>
        </p:nvSpPr>
        <p:spPr>
          <a:xfrm rot="10800000">
            <a:off x="1603181" y="404572"/>
            <a:ext cx="164592" cy="17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圆角 124">
            <a:extLst>
              <a:ext uri="{FF2B5EF4-FFF2-40B4-BE49-F238E27FC236}">
                <a16:creationId xmlns:a16="http://schemas.microsoft.com/office/drawing/2014/main" id="{F2B4A246-D9ED-0244-0722-748865DA0E41}"/>
              </a:ext>
            </a:extLst>
          </p:cNvPr>
          <p:cNvSpPr/>
          <p:nvPr/>
        </p:nvSpPr>
        <p:spPr>
          <a:xfrm>
            <a:off x="1127693" y="1149486"/>
            <a:ext cx="990600"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Dynamics</a:t>
            </a:r>
          </a:p>
          <a:p>
            <a:pPr algn="ctr"/>
            <a:r>
              <a:rPr lang="en-US" altLang="zh-CN" dirty="0"/>
              <a:t>NN</a:t>
            </a:r>
            <a:endParaRPr lang="zh-CN" altLang="en-US" dirty="0"/>
          </a:p>
        </p:txBody>
      </p:sp>
      <p:cxnSp>
        <p:nvCxnSpPr>
          <p:cNvPr id="126" name="直接箭头连接符 125">
            <a:extLst>
              <a:ext uri="{FF2B5EF4-FFF2-40B4-BE49-F238E27FC236}">
                <a16:creationId xmlns:a16="http://schemas.microsoft.com/office/drawing/2014/main" id="{2EDBAB37-7275-F19F-AE58-3F869DBAD5F4}"/>
              </a:ext>
            </a:extLst>
          </p:cNvPr>
          <p:cNvCxnSpPr/>
          <p:nvPr/>
        </p:nvCxnSpPr>
        <p:spPr>
          <a:xfrm>
            <a:off x="2118293" y="1354150"/>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连接符: 肘形 128">
            <a:extLst>
              <a:ext uri="{FF2B5EF4-FFF2-40B4-BE49-F238E27FC236}">
                <a16:creationId xmlns:a16="http://schemas.microsoft.com/office/drawing/2014/main" id="{E55BB519-4A87-651D-7351-902D7C71F755}"/>
              </a:ext>
            </a:extLst>
          </p:cNvPr>
          <p:cNvCxnSpPr>
            <a:cxnSpLocks/>
            <a:stCxn id="91" idx="2"/>
            <a:endCxn id="125" idx="1"/>
          </p:cNvCxnSpPr>
          <p:nvPr/>
        </p:nvCxnSpPr>
        <p:spPr>
          <a:xfrm rot="5400000">
            <a:off x="1681485" y="365208"/>
            <a:ext cx="401178" cy="1508762"/>
          </a:xfrm>
          <a:prstGeom prst="bentConnector4">
            <a:avLst>
              <a:gd name="adj1" fmla="val 28726"/>
              <a:gd name="adj2" fmla="val 1151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连接符: 肘形 130">
            <a:extLst>
              <a:ext uri="{FF2B5EF4-FFF2-40B4-BE49-F238E27FC236}">
                <a16:creationId xmlns:a16="http://schemas.microsoft.com/office/drawing/2014/main" id="{66B24FEF-0336-4BDA-F9C2-1745DE9334B1}"/>
              </a:ext>
            </a:extLst>
          </p:cNvPr>
          <p:cNvCxnSpPr>
            <a:cxnSpLocks/>
            <a:stCxn id="90" idx="4"/>
          </p:cNvCxnSpPr>
          <p:nvPr/>
        </p:nvCxnSpPr>
        <p:spPr>
          <a:xfrm rot="16200000" flipH="1">
            <a:off x="740313" y="830283"/>
            <a:ext cx="381818" cy="5720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45031288-FE5E-3F8F-3286-5115D710FCB7}"/>
              </a:ext>
            </a:extLst>
          </p:cNvPr>
          <p:cNvCxnSpPr>
            <a:cxnSpLocks/>
            <a:stCxn id="91" idx="3"/>
          </p:cNvCxnSpPr>
          <p:nvPr/>
        </p:nvCxnSpPr>
        <p:spPr>
          <a:xfrm>
            <a:off x="2834575" y="800890"/>
            <a:ext cx="193408" cy="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椭圆 145">
            <a:extLst>
              <a:ext uri="{FF2B5EF4-FFF2-40B4-BE49-F238E27FC236}">
                <a16:creationId xmlns:a16="http://schemas.microsoft.com/office/drawing/2014/main" id="{D160A246-C694-BE7A-C7A5-D5948CDB330F}"/>
              </a:ext>
            </a:extLst>
          </p:cNvPr>
          <p:cNvSpPr/>
          <p:nvPr/>
        </p:nvSpPr>
        <p:spPr>
          <a:xfrm>
            <a:off x="3027983" y="630950"/>
            <a:ext cx="845820" cy="3413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gym</a:t>
            </a:r>
            <a:endParaRPr lang="zh-CN" altLang="en-US" dirty="0"/>
          </a:p>
        </p:txBody>
      </p:sp>
      <p:sp>
        <p:nvSpPr>
          <p:cNvPr id="149" name="椭圆 148">
            <a:extLst>
              <a:ext uri="{FF2B5EF4-FFF2-40B4-BE49-F238E27FC236}">
                <a16:creationId xmlns:a16="http://schemas.microsoft.com/office/drawing/2014/main" id="{764CD56D-A2F9-1994-4002-29E8273B4E94}"/>
              </a:ext>
            </a:extLst>
          </p:cNvPr>
          <p:cNvSpPr/>
          <p:nvPr/>
        </p:nvSpPr>
        <p:spPr>
          <a:xfrm>
            <a:off x="4053962" y="685587"/>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i+1</a:t>
            </a:r>
            <a:endParaRPr lang="zh-CN" altLang="en-US" dirty="0"/>
          </a:p>
        </p:txBody>
      </p:sp>
      <p:cxnSp>
        <p:nvCxnSpPr>
          <p:cNvPr id="150" name="直接箭头连接符 149">
            <a:extLst>
              <a:ext uri="{FF2B5EF4-FFF2-40B4-BE49-F238E27FC236}">
                <a16:creationId xmlns:a16="http://schemas.microsoft.com/office/drawing/2014/main" id="{469CEC08-CC63-25BB-62E8-F8FE61A031BC}"/>
              </a:ext>
            </a:extLst>
          </p:cNvPr>
          <p:cNvCxnSpPr>
            <a:cxnSpLocks/>
          </p:cNvCxnSpPr>
          <p:nvPr/>
        </p:nvCxnSpPr>
        <p:spPr>
          <a:xfrm>
            <a:off x="3873803" y="802945"/>
            <a:ext cx="193408" cy="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连接符: 肘形 151">
            <a:extLst>
              <a:ext uri="{FF2B5EF4-FFF2-40B4-BE49-F238E27FC236}">
                <a16:creationId xmlns:a16="http://schemas.microsoft.com/office/drawing/2014/main" id="{7D824BC7-E1A3-B2C2-D691-E2834E52C5D0}"/>
              </a:ext>
            </a:extLst>
          </p:cNvPr>
          <p:cNvCxnSpPr>
            <a:cxnSpLocks/>
            <a:stCxn id="149" idx="4"/>
            <a:endCxn id="125" idx="1"/>
          </p:cNvCxnSpPr>
          <p:nvPr/>
        </p:nvCxnSpPr>
        <p:spPr>
          <a:xfrm rot="5400000">
            <a:off x="2555473" y="-505972"/>
            <a:ext cx="398371" cy="3253929"/>
          </a:xfrm>
          <a:prstGeom prst="bentConnector4">
            <a:avLst>
              <a:gd name="adj1" fmla="val 28576"/>
              <a:gd name="adj2" fmla="val 1070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连接符: 肘形 157">
            <a:extLst>
              <a:ext uri="{FF2B5EF4-FFF2-40B4-BE49-F238E27FC236}">
                <a16:creationId xmlns:a16="http://schemas.microsoft.com/office/drawing/2014/main" id="{BEFAC58D-CC81-EB4A-3778-4EB21CE43E78}"/>
              </a:ext>
            </a:extLst>
          </p:cNvPr>
          <p:cNvCxnSpPr>
            <a:cxnSpLocks/>
            <a:stCxn id="90" idx="0"/>
            <a:endCxn id="146" idx="1"/>
          </p:cNvCxnSpPr>
          <p:nvPr/>
        </p:nvCxnSpPr>
        <p:spPr>
          <a:xfrm rot="5400000" flipH="1" flipV="1">
            <a:off x="1894401" y="-568264"/>
            <a:ext cx="8240" cy="2506658"/>
          </a:xfrm>
          <a:prstGeom prst="bentConnector3">
            <a:avLst>
              <a:gd name="adj1" fmla="val 348100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椭圆 167">
                <a:extLst>
                  <a:ext uri="{FF2B5EF4-FFF2-40B4-BE49-F238E27FC236}">
                    <a16:creationId xmlns:a16="http://schemas.microsoft.com/office/drawing/2014/main" id="{274F4134-1013-70D2-2A93-71DA1C9142C4}"/>
                  </a:ext>
                </a:extLst>
              </p:cNvPr>
              <p:cNvSpPr/>
              <p:nvPr/>
            </p:nvSpPr>
            <p:spPr>
              <a:xfrm>
                <a:off x="2426998" y="1173278"/>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68" name="椭圆 167">
                <a:extLst>
                  <a:ext uri="{FF2B5EF4-FFF2-40B4-BE49-F238E27FC236}">
                    <a16:creationId xmlns:a16="http://schemas.microsoft.com/office/drawing/2014/main" id="{274F4134-1013-70D2-2A93-71DA1C9142C4}"/>
                  </a:ext>
                </a:extLst>
              </p:cNvPr>
              <p:cNvSpPr>
                <a:spLocks noRot="1" noChangeAspect="1" noMove="1" noResize="1" noEditPoints="1" noAdjustHandles="1" noChangeArrowheads="1" noChangeShapeType="1" noTextEdit="1"/>
              </p:cNvSpPr>
              <p:nvPr/>
            </p:nvSpPr>
            <p:spPr>
              <a:xfrm>
                <a:off x="2426998" y="1173278"/>
                <a:ext cx="655320" cy="236220"/>
              </a:xfrm>
              <a:prstGeom prst="ellipse">
                <a:avLst/>
              </a:prstGeom>
              <a:blipFill>
                <a:blip r:embed="rId6"/>
                <a:stretch>
                  <a:fillRect b="-10256"/>
                </a:stretch>
              </a:blipFill>
              <a:ln>
                <a:noFill/>
              </a:ln>
            </p:spPr>
            <p:txBody>
              <a:bodyPr/>
              <a:lstStyle/>
              <a:p>
                <a:r>
                  <a:rPr lang="zh-CN" altLang="en-US">
                    <a:noFill/>
                  </a:rPr>
                  <a:t> </a:t>
                </a:r>
              </a:p>
            </p:txBody>
          </p:sp>
        </mc:Fallback>
      </mc:AlternateContent>
      <p:cxnSp>
        <p:nvCxnSpPr>
          <p:cNvPr id="171" name="直接箭头连接符 170">
            <a:extLst>
              <a:ext uri="{FF2B5EF4-FFF2-40B4-BE49-F238E27FC236}">
                <a16:creationId xmlns:a16="http://schemas.microsoft.com/office/drawing/2014/main" id="{8797A620-C3EC-7BE7-2B22-BF81F56B541B}"/>
              </a:ext>
            </a:extLst>
          </p:cNvPr>
          <p:cNvCxnSpPr>
            <a:cxnSpLocks/>
            <a:stCxn id="26" idx="3"/>
            <a:endCxn id="57" idx="1"/>
          </p:cNvCxnSpPr>
          <p:nvPr/>
        </p:nvCxnSpPr>
        <p:spPr>
          <a:xfrm flipV="1">
            <a:off x="2157382" y="1609345"/>
            <a:ext cx="353747" cy="22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连接符: 肘形 172">
            <a:extLst>
              <a:ext uri="{FF2B5EF4-FFF2-40B4-BE49-F238E27FC236}">
                <a16:creationId xmlns:a16="http://schemas.microsoft.com/office/drawing/2014/main" id="{D1A1247F-1AB9-B968-05A6-58ACF9438F46}"/>
              </a:ext>
            </a:extLst>
          </p:cNvPr>
          <p:cNvCxnSpPr>
            <a:stCxn id="90" idx="4"/>
            <a:endCxn id="26" idx="1"/>
          </p:cNvCxnSpPr>
          <p:nvPr/>
        </p:nvCxnSpPr>
        <p:spPr>
          <a:xfrm rot="16200000" flipH="1">
            <a:off x="449639" y="1120958"/>
            <a:ext cx="912696" cy="521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 name="椭圆 176">
                <a:extLst>
                  <a:ext uri="{FF2B5EF4-FFF2-40B4-BE49-F238E27FC236}">
                    <a16:creationId xmlns:a16="http://schemas.microsoft.com/office/drawing/2014/main" id="{0AD0CCD8-D4C5-ACE6-A0A0-3800059A095E}"/>
                  </a:ext>
                </a:extLst>
              </p:cNvPr>
              <p:cNvSpPr/>
              <p:nvPr/>
            </p:nvSpPr>
            <p:spPr>
              <a:xfrm>
                <a:off x="3250851" y="1450129"/>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177" name="椭圆 176">
                <a:extLst>
                  <a:ext uri="{FF2B5EF4-FFF2-40B4-BE49-F238E27FC236}">
                    <a16:creationId xmlns:a16="http://schemas.microsoft.com/office/drawing/2014/main" id="{0AD0CCD8-D4C5-ACE6-A0A0-3800059A095E}"/>
                  </a:ext>
                </a:extLst>
              </p:cNvPr>
              <p:cNvSpPr>
                <a:spLocks noRot="1" noChangeAspect="1" noMove="1" noResize="1" noEditPoints="1" noAdjustHandles="1" noChangeArrowheads="1" noChangeShapeType="1" noTextEdit="1"/>
              </p:cNvSpPr>
              <p:nvPr/>
            </p:nvSpPr>
            <p:spPr>
              <a:xfrm>
                <a:off x="3250851" y="1450129"/>
                <a:ext cx="310637" cy="310637"/>
              </a:xfrm>
              <a:prstGeom prst="ellipse">
                <a:avLst/>
              </a:prstGeom>
              <a:blipFill>
                <a:blip r:embed="rId7"/>
                <a:stretch>
                  <a:fillRect/>
                </a:stretch>
              </a:blipFill>
            </p:spPr>
            <p:txBody>
              <a:bodyPr/>
              <a:lstStyle/>
              <a:p>
                <a:r>
                  <a:rPr lang="zh-CN" altLang="en-US">
                    <a:noFill/>
                  </a:rPr>
                  <a:t> </a:t>
                </a:r>
              </a:p>
            </p:txBody>
          </p:sp>
        </mc:Fallback>
      </mc:AlternateContent>
      <p:cxnSp>
        <p:nvCxnSpPr>
          <p:cNvPr id="179" name="直接箭头连接符 178">
            <a:extLst>
              <a:ext uri="{FF2B5EF4-FFF2-40B4-BE49-F238E27FC236}">
                <a16:creationId xmlns:a16="http://schemas.microsoft.com/office/drawing/2014/main" id="{B61D0AA8-A5DE-1AB6-95A8-086283AB927A}"/>
              </a:ext>
            </a:extLst>
          </p:cNvPr>
          <p:cNvCxnSpPr>
            <a:stCxn id="168" idx="6"/>
            <a:endCxn id="177" idx="1"/>
          </p:cNvCxnSpPr>
          <p:nvPr/>
        </p:nvCxnSpPr>
        <p:spPr>
          <a:xfrm>
            <a:off x="3082318" y="1291388"/>
            <a:ext cx="214025" cy="20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4C655EBC-56EA-9C0A-0327-F92CC4A29D69}"/>
              </a:ext>
            </a:extLst>
          </p:cNvPr>
          <p:cNvCxnSpPr>
            <a:cxnSpLocks/>
            <a:stCxn id="57" idx="3"/>
            <a:endCxn id="177" idx="2"/>
          </p:cNvCxnSpPr>
          <p:nvPr/>
        </p:nvCxnSpPr>
        <p:spPr>
          <a:xfrm flipV="1">
            <a:off x="2907369" y="1605448"/>
            <a:ext cx="343482" cy="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椭圆 197">
            <a:extLst>
              <a:ext uri="{FF2B5EF4-FFF2-40B4-BE49-F238E27FC236}">
                <a16:creationId xmlns:a16="http://schemas.microsoft.com/office/drawing/2014/main" id="{BCFF9EBE-3C4B-7997-52C2-B85F3444DD20}"/>
              </a:ext>
            </a:extLst>
          </p:cNvPr>
          <p:cNvSpPr/>
          <p:nvPr/>
        </p:nvSpPr>
        <p:spPr>
          <a:xfrm>
            <a:off x="3829941" y="1447125"/>
            <a:ext cx="844235"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Loss</a:t>
            </a:r>
            <a:endParaRPr lang="zh-CN" altLang="en-US" dirty="0"/>
          </a:p>
        </p:txBody>
      </p:sp>
      <p:cxnSp>
        <p:nvCxnSpPr>
          <p:cNvPr id="200" name="直接箭头连接符 199">
            <a:extLst>
              <a:ext uri="{FF2B5EF4-FFF2-40B4-BE49-F238E27FC236}">
                <a16:creationId xmlns:a16="http://schemas.microsoft.com/office/drawing/2014/main" id="{8EA428D7-2092-8C25-72A1-851737E2EB64}"/>
              </a:ext>
            </a:extLst>
          </p:cNvPr>
          <p:cNvCxnSpPr>
            <a:cxnSpLocks/>
            <a:stCxn id="30" idx="5"/>
            <a:endCxn id="198" idx="3"/>
          </p:cNvCxnSpPr>
          <p:nvPr/>
        </p:nvCxnSpPr>
        <p:spPr>
          <a:xfrm flipV="1">
            <a:off x="2855660" y="1712270"/>
            <a:ext cx="1097916" cy="29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255F0F37-A05B-58AA-F4D6-4BFD114E7F52}"/>
              </a:ext>
            </a:extLst>
          </p:cNvPr>
          <p:cNvCxnSpPr>
            <a:cxnSpLocks/>
            <a:stCxn id="177" idx="6"/>
            <a:endCxn id="198" idx="2"/>
          </p:cNvCxnSpPr>
          <p:nvPr/>
        </p:nvCxnSpPr>
        <p:spPr>
          <a:xfrm flipV="1">
            <a:off x="3561488" y="1602444"/>
            <a:ext cx="268453"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矩形 202">
            <a:extLst>
              <a:ext uri="{FF2B5EF4-FFF2-40B4-BE49-F238E27FC236}">
                <a16:creationId xmlns:a16="http://schemas.microsoft.com/office/drawing/2014/main" id="{16A7EEFF-6833-5C0D-6AAE-8C04BDE38E0D}"/>
              </a:ext>
            </a:extLst>
          </p:cNvPr>
          <p:cNvSpPr/>
          <p:nvPr/>
        </p:nvSpPr>
        <p:spPr>
          <a:xfrm>
            <a:off x="4844527" y="908501"/>
            <a:ext cx="2750074" cy="56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b="0" dirty="0">
                <a:solidFill>
                  <a:srgbClr val="6A9955"/>
                </a:solidFill>
                <a:effectLst/>
                <a:latin typeface="Consolas" panose="020B0609020204030204" pitchFamily="49" charset="0"/>
              </a:rPr>
              <a:t># Loss function</a:t>
            </a:r>
            <a:endParaRPr lang="en-US" altLang="zh-CN" dirty="0">
              <a:solidFill>
                <a:srgbClr val="D4D4D4"/>
              </a:solidFill>
              <a:latin typeface="Consolas" panose="020B0609020204030204" pitchFamily="49" charset="0"/>
            </a:endParaRPr>
          </a:p>
          <a:p>
            <a:r>
              <a:rPr lang="en-US" altLang="zh-CN" dirty="0">
                <a:solidFill>
                  <a:srgbClr val="D4D4D4"/>
                </a:solidFill>
                <a:latin typeface="Consolas" panose="020B0609020204030204" pitchFamily="49" charset="0"/>
              </a:rPr>
              <a:t>Loss = -a</a:t>
            </a:r>
            <a:r>
              <a:rPr lang="en-US" altLang="zh-CN" b="0" dirty="0">
                <a:solidFill>
                  <a:srgbClr val="D4D4D4"/>
                </a:solidFill>
                <a:effectLst/>
                <a:latin typeface="Consolas" panose="020B0609020204030204" pitchFamily="49" charset="0"/>
              </a:rPr>
              <a:t>*V + b*</a:t>
            </a:r>
            <a:r>
              <a:rPr lang="en-US" altLang="zh-CN" b="0" dirty="0" err="1">
                <a:solidFill>
                  <a:srgbClr val="D4D4D4"/>
                </a:solidFill>
                <a:effectLst/>
                <a:latin typeface="Consolas" panose="020B0609020204030204" pitchFamily="49" charset="0"/>
              </a:rPr>
              <a:t>V_dot</a:t>
            </a:r>
            <a:r>
              <a:rPr lang="en-US" altLang="zh-CN" b="0" dirty="0">
                <a:solidFill>
                  <a:srgbClr val="D4D4D4"/>
                </a:solidFill>
                <a:effectLst/>
                <a:latin typeface="Consolas" panose="020B0609020204030204" pitchFamily="49" charset="0"/>
              </a:rPr>
              <a:t> </a:t>
            </a:r>
          </a:p>
          <a:p>
            <a:r>
              <a:rPr lang="en-US" altLang="zh-CN" b="0" dirty="0">
                <a:solidFill>
                  <a:srgbClr val="D4D4D4"/>
                </a:solidFill>
                <a:effectLst/>
                <a:latin typeface="Consolas" panose="020B0609020204030204" pitchFamily="49" charset="0"/>
              </a:rPr>
              <a:t>+ c*(||x||-V)^2 + d*V(x0)^2</a:t>
            </a:r>
          </a:p>
        </p:txBody>
      </p:sp>
      <p:cxnSp>
        <p:nvCxnSpPr>
          <p:cNvPr id="207" name="连接符: 肘形 206">
            <a:extLst>
              <a:ext uri="{FF2B5EF4-FFF2-40B4-BE49-F238E27FC236}">
                <a16:creationId xmlns:a16="http://schemas.microsoft.com/office/drawing/2014/main" id="{D5FB8CDE-5E43-6CC3-2B2B-41B7C935CD06}"/>
              </a:ext>
            </a:extLst>
          </p:cNvPr>
          <p:cNvCxnSpPr>
            <a:stCxn id="198" idx="4"/>
            <a:endCxn id="26" idx="2"/>
          </p:cNvCxnSpPr>
          <p:nvPr/>
        </p:nvCxnSpPr>
        <p:spPr>
          <a:xfrm rot="5400000">
            <a:off x="2825781" y="594064"/>
            <a:ext cx="262581" cy="2589977"/>
          </a:xfrm>
          <a:prstGeom prst="bentConnector3">
            <a:avLst>
              <a:gd name="adj1" fmla="val 1773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773DBE26-E5CD-9053-C723-051CBDC8E8C6}"/>
              </a:ext>
            </a:extLst>
          </p:cNvPr>
          <p:cNvCxnSpPr>
            <a:cxnSpLocks/>
            <a:stCxn id="203" idx="1"/>
            <a:endCxn id="198" idx="7"/>
          </p:cNvCxnSpPr>
          <p:nvPr/>
        </p:nvCxnSpPr>
        <p:spPr>
          <a:xfrm flipH="1">
            <a:off x="4550541" y="1192997"/>
            <a:ext cx="293986" cy="29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箭头: 右 213">
            <a:extLst>
              <a:ext uri="{FF2B5EF4-FFF2-40B4-BE49-F238E27FC236}">
                <a16:creationId xmlns:a16="http://schemas.microsoft.com/office/drawing/2014/main" id="{CD8E8A24-E12D-E078-25A6-A634DDA25C69}"/>
              </a:ext>
            </a:extLst>
          </p:cNvPr>
          <p:cNvSpPr/>
          <p:nvPr/>
        </p:nvSpPr>
        <p:spPr>
          <a:xfrm rot="6186811">
            <a:off x="428520" y="1958293"/>
            <a:ext cx="1044597" cy="72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6" name="连接符: 肘形 215">
            <a:extLst>
              <a:ext uri="{FF2B5EF4-FFF2-40B4-BE49-F238E27FC236}">
                <a16:creationId xmlns:a16="http://schemas.microsoft.com/office/drawing/2014/main" id="{DB2C16B9-8AA1-2993-9F00-75F5FFBDEF41}"/>
              </a:ext>
            </a:extLst>
          </p:cNvPr>
          <p:cNvCxnSpPr>
            <a:stCxn id="98" idx="0"/>
            <a:endCxn id="47" idx="0"/>
          </p:cNvCxnSpPr>
          <p:nvPr/>
        </p:nvCxnSpPr>
        <p:spPr>
          <a:xfrm rot="16200000" flipV="1">
            <a:off x="4062266" y="1057715"/>
            <a:ext cx="70366" cy="4372978"/>
          </a:xfrm>
          <a:prstGeom prst="bentConnector3">
            <a:avLst>
              <a:gd name="adj1" fmla="val 8038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16EE70DA-F51A-93AE-0C39-9E9FFD799F13}"/>
              </a:ext>
            </a:extLst>
          </p:cNvPr>
          <p:cNvCxnSpPr>
            <a:stCxn id="30" idx="3"/>
          </p:cNvCxnSpPr>
          <p:nvPr/>
        </p:nvCxnSpPr>
        <p:spPr>
          <a:xfrm>
            <a:off x="2737290" y="2184732"/>
            <a:ext cx="1469958" cy="1654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7" name="矩形: 圆角 226">
            <a:extLst>
              <a:ext uri="{FF2B5EF4-FFF2-40B4-BE49-F238E27FC236}">
                <a16:creationId xmlns:a16="http://schemas.microsoft.com/office/drawing/2014/main" id="{3EF6491E-D600-2A94-D710-86FC23CF3402}"/>
              </a:ext>
            </a:extLst>
          </p:cNvPr>
          <p:cNvSpPr/>
          <p:nvPr/>
        </p:nvSpPr>
        <p:spPr>
          <a:xfrm>
            <a:off x="6477000" y="156372"/>
            <a:ext cx="1681480" cy="4659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Lyapunov Function Module</a:t>
            </a:r>
            <a:endParaRPr lang="zh-CN" altLang="en-US" dirty="0"/>
          </a:p>
        </p:txBody>
      </p:sp>
      <p:sp>
        <p:nvSpPr>
          <p:cNvPr id="228" name="矩形: 圆角 227">
            <a:extLst>
              <a:ext uri="{FF2B5EF4-FFF2-40B4-BE49-F238E27FC236}">
                <a16:creationId xmlns:a16="http://schemas.microsoft.com/office/drawing/2014/main" id="{57C406CC-7379-1F56-765C-C952E1B6F143}"/>
              </a:ext>
            </a:extLst>
          </p:cNvPr>
          <p:cNvSpPr/>
          <p:nvPr/>
        </p:nvSpPr>
        <p:spPr>
          <a:xfrm>
            <a:off x="6477000" y="2545325"/>
            <a:ext cx="1681480" cy="4659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Gaussian Process Module</a:t>
            </a:r>
            <a:endParaRPr lang="zh-CN" altLang="en-US" dirty="0"/>
          </a:p>
        </p:txBody>
      </p:sp>
      <p:sp>
        <p:nvSpPr>
          <p:cNvPr id="235" name="矩形 234">
            <a:extLst>
              <a:ext uri="{FF2B5EF4-FFF2-40B4-BE49-F238E27FC236}">
                <a16:creationId xmlns:a16="http://schemas.microsoft.com/office/drawing/2014/main" id="{263167FD-70C4-ACD8-F760-94F1E0EB4D8F}"/>
              </a:ext>
            </a:extLst>
          </p:cNvPr>
          <p:cNvSpPr/>
          <p:nvPr/>
        </p:nvSpPr>
        <p:spPr>
          <a:xfrm>
            <a:off x="1801171" y="433485"/>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237" name="矩形 236">
            <a:extLst>
              <a:ext uri="{FF2B5EF4-FFF2-40B4-BE49-F238E27FC236}">
                <a16:creationId xmlns:a16="http://schemas.microsoft.com/office/drawing/2014/main" id="{8DDA1F85-F388-EF8A-709D-C2011A77E31A}"/>
              </a:ext>
            </a:extLst>
          </p:cNvPr>
          <p:cNvSpPr/>
          <p:nvPr/>
        </p:nvSpPr>
        <p:spPr>
          <a:xfrm>
            <a:off x="1733554" y="2042028"/>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238" name="矩形 237">
            <a:extLst>
              <a:ext uri="{FF2B5EF4-FFF2-40B4-BE49-F238E27FC236}">
                <a16:creationId xmlns:a16="http://schemas.microsoft.com/office/drawing/2014/main" id="{A486A4C0-35DC-8C03-19A5-D02EB808DD1E}"/>
              </a:ext>
            </a:extLst>
          </p:cNvPr>
          <p:cNvSpPr/>
          <p:nvPr/>
        </p:nvSpPr>
        <p:spPr>
          <a:xfrm>
            <a:off x="1933043" y="2901843"/>
            <a:ext cx="739933" cy="1735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update</a:t>
            </a:r>
            <a:endParaRPr lang="zh-CN" altLang="en-US" dirty="0"/>
          </a:p>
        </p:txBody>
      </p:sp>
      <p:sp>
        <p:nvSpPr>
          <p:cNvPr id="239" name="矩形 238">
            <a:extLst>
              <a:ext uri="{FF2B5EF4-FFF2-40B4-BE49-F238E27FC236}">
                <a16:creationId xmlns:a16="http://schemas.microsoft.com/office/drawing/2014/main" id="{B84EED26-2B33-5DC1-415C-0AE05B988569}"/>
              </a:ext>
            </a:extLst>
          </p:cNvPr>
          <p:cNvSpPr/>
          <p:nvPr/>
        </p:nvSpPr>
        <p:spPr>
          <a:xfrm>
            <a:off x="1024812" y="2935746"/>
            <a:ext cx="427625" cy="1136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err="1"/>
              <a:t>init</a:t>
            </a:r>
            <a:endParaRPr lang="zh-CN" altLang="en-US" dirty="0"/>
          </a:p>
        </p:txBody>
      </p:sp>
      <p:sp>
        <p:nvSpPr>
          <p:cNvPr id="380" name="矩形: 圆角 379">
            <a:extLst>
              <a:ext uri="{FF2B5EF4-FFF2-40B4-BE49-F238E27FC236}">
                <a16:creationId xmlns:a16="http://schemas.microsoft.com/office/drawing/2014/main" id="{D672B31F-D598-682D-5F3E-A0841269DFED}"/>
              </a:ext>
            </a:extLst>
          </p:cNvPr>
          <p:cNvSpPr/>
          <p:nvPr/>
        </p:nvSpPr>
        <p:spPr>
          <a:xfrm>
            <a:off x="1166783" y="1655859"/>
            <a:ext cx="990600" cy="3644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Lyapunov NN</a:t>
            </a:r>
            <a:endParaRPr lang="zh-CN" altLang="en-US" dirty="0"/>
          </a:p>
        </p:txBody>
      </p:sp>
      <p:sp>
        <p:nvSpPr>
          <p:cNvPr id="381" name="等腰三角形 380">
            <a:extLst>
              <a:ext uri="{FF2B5EF4-FFF2-40B4-BE49-F238E27FC236}">
                <a16:creationId xmlns:a16="http://schemas.microsoft.com/office/drawing/2014/main" id="{8FE38D38-096C-0EAE-ADBC-3AD93356A5A5}"/>
              </a:ext>
            </a:extLst>
          </p:cNvPr>
          <p:cNvSpPr/>
          <p:nvPr/>
        </p:nvSpPr>
        <p:spPr>
          <a:xfrm>
            <a:off x="2500550" y="1820243"/>
            <a:ext cx="473481" cy="36449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382" name="椭圆 381">
            <a:extLst>
              <a:ext uri="{FF2B5EF4-FFF2-40B4-BE49-F238E27FC236}">
                <a16:creationId xmlns:a16="http://schemas.microsoft.com/office/drawing/2014/main" id="{C1F0A93F-9A5C-BA43-22D7-DF90A37B4BAC}"/>
              </a:ext>
            </a:extLst>
          </p:cNvPr>
          <p:cNvSpPr/>
          <p:nvPr/>
        </p:nvSpPr>
        <p:spPr>
          <a:xfrm>
            <a:off x="317533" y="689186"/>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x</a:t>
            </a:r>
            <a:r>
              <a:rPr lang="en-US" altLang="zh-CN" baseline="-25000" dirty="0"/>
              <a:t>i</a:t>
            </a:r>
            <a:endParaRPr lang="zh-CN" altLang="en-US" dirty="0"/>
          </a:p>
        </p:txBody>
      </p:sp>
      <p:sp>
        <p:nvSpPr>
          <p:cNvPr id="383" name="矩形: 圆角 382">
            <a:extLst>
              <a:ext uri="{FF2B5EF4-FFF2-40B4-BE49-F238E27FC236}">
                <a16:creationId xmlns:a16="http://schemas.microsoft.com/office/drawing/2014/main" id="{D93B46F4-D5E6-71D8-8BB5-BB680D771BD6}"/>
              </a:ext>
            </a:extLst>
          </p:cNvPr>
          <p:cNvSpPr/>
          <p:nvPr/>
        </p:nvSpPr>
        <p:spPr>
          <a:xfrm>
            <a:off x="1127694" y="1149487"/>
            <a:ext cx="990600" cy="3413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Dynamics</a:t>
            </a:r>
          </a:p>
          <a:p>
            <a:pPr algn="ctr"/>
            <a:r>
              <a:rPr lang="en-US" altLang="zh-CN" dirty="0"/>
              <a:t>NN</a:t>
            </a:r>
            <a:endParaRPr lang="zh-CN" altLang="en-US" dirty="0"/>
          </a:p>
        </p:txBody>
      </p:sp>
      <p:cxnSp>
        <p:nvCxnSpPr>
          <p:cNvPr id="384" name="直接箭头连接符 383">
            <a:extLst>
              <a:ext uri="{FF2B5EF4-FFF2-40B4-BE49-F238E27FC236}">
                <a16:creationId xmlns:a16="http://schemas.microsoft.com/office/drawing/2014/main" id="{201A1F2A-9A53-2FBF-B6DA-5E0616802B1F}"/>
              </a:ext>
            </a:extLst>
          </p:cNvPr>
          <p:cNvCxnSpPr/>
          <p:nvPr/>
        </p:nvCxnSpPr>
        <p:spPr>
          <a:xfrm>
            <a:off x="2118294" y="1354151"/>
            <a:ext cx="320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连接符: 肘形 384">
            <a:extLst>
              <a:ext uri="{FF2B5EF4-FFF2-40B4-BE49-F238E27FC236}">
                <a16:creationId xmlns:a16="http://schemas.microsoft.com/office/drawing/2014/main" id="{0D8CFC29-A295-7AAE-C9BB-624EEF834DF3}"/>
              </a:ext>
            </a:extLst>
          </p:cNvPr>
          <p:cNvCxnSpPr>
            <a:cxnSpLocks/>
            <a:stCxn id="382" idx="4"/>
          </p:cNvCxnSpPr>
          <p:nvPr/>
        </p:nvCxnSpPr>
        <p:spPr>
          <a:xfrm rot="16200000" flipH="1">
            <a:off x="740314" y="830284"/>
            <a:ext cx="381818" cy="572061"/>
          </a:xfrm>
          <a:prstGeom prst="bentConnector2">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6" name="椭圆 385">
                <a:extLst>
                  <a:ext uri="{FF2B5EF4-FFF2-40B4-BE49-F238E27FC236}">
                    <a16:creationId xmlns:a16="http://schemas.microsoft.com/office/drawing/2014/main" id="{6381FFC0-224C-EE32-300E-7A88A41157A9}"/>
                  </a:ext>
                </a:extLst>
              </p:cNvPr>
              <p:cNvSpPr/>
              <p:nvPr/>
            </p:nvSpPr>
            <p:spPr>
              <a:xfrm>
                <a:off x="2426999" y="1173279"/>
                <a:ext cx="655320" cy="23622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86" name="椭圆 385">
                <a:extLst>
                  <a:ext uri="{FF2B5EF4-FFF2-40B4-BE49-F238E27FC236}">
                    <a16:creationId xmlns:a16="http://schemas.microsoft.com/office/drawing/2014/main" id="{6381FFC0-224C-EE32-300E-7A88A41157A9}"/>
                  </a:ext>
                </a:extLst>
              </p:cNvPr>
              <p:cNvSpPr>
                <a:spLocks noRot="1" noChangeAspect="1" noMove="1" noResize="1" noEditPoints="1" noAdjustHandles="1" noChangeArrowheads="1" noChangeShapeType="1" noTextEdit="1"/>
              </p:cNvSpPr>
              <p:nvPr/>
            </p:nvSpPr>
            <p:spPr>
              <a:xfrm>
                <a:off x="2426999" y="1173279"/>
                <a:ext cx="655320" cy="236220"/>
              </a:xfrm>
              <a:prstGeom prst="ellipse">
                <a:avLst/>
              </a:prstGeom>
              <a:blipFill>
                <a:blip r:embed="rId6"/>
                <a:stretch>
                  <a:fillRect b="-10256"/>
                </a:stretch>
              </a:blipFill>
              <a:ln>
                <a:noFill/>
              </a:ln>
            </p:spPr>
            <p:txBody>
              <a:bodyPr/>
              <a:lstStyle/>
              <a:p>
                <a:r>
                  <a:rPr lang="zh-CN" altLang="en-US">
                    <a:noFill/>
                  </a:rPr>
                  <a:t> </a:t>
                </a:r>
              </a:p>
            </p:txBody>
          </p:sp>
        </mc:Fallback>
      </mc:AlternateContent>
      <p:cxnSp>
        <p:nvCxnSpPr>
          <p:cNvPr id="387" name="连接符: 肘形 386">
            <a:extLst>
              <a:ext uri="{FF2B5EF4-FFF2-40B4-BE49-F238E27FC236}">
                <a16:creationId xmlns:a16="http://schemas.microsoft.com/office/drawing/2014/main" id="{AD6587F0-D3A0-778E-8C61-EC10CF47865C}"/>
              </a:ext>
            </a:extLst>
          </p:cNvPr>
          <p:cNvCxnSpPr>
            <a:stCxn id="382" idx="4"/>
            <a:endCxn id="380" idx="1"/>
          </p:cNvCxnSpPr>
          <p:nvPr/>
        </p:nvCxnSpPr>
        <p:spPr>
          <a:xfrm rot="16200000" flipH="1">
            <a:off x="449640" y="1120959"/>
            <a:ext cx="912696" cy="5215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8" name="椭圆 387">
                <a:extLst>
                  <a:ext uri="{FF2B5EF4-FFF2-40B4-BE49-F238E27FC236}">
                    <a16:creationId xmlns:a16="http://schemas.microsoft.com/office/drawing/2014/main" id="{2034B481-B991-EADD-9157-E8BA2580F43F}"/>
                  </a:ext>
                </a:extLst>
              </p:cNvPr>
              <p:cNvSpPr/>
              <p:nvPr/>
            </p:nvSpPr>
            <p:spPr>
              <a:xfrm>
                <a:off x="3250852" y="1450130"/>
                <a:ext cx="310637"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r>
                            <a:rPr lang="en-US" altLang="zh-CN" b="0" i="1" smtClean="0">
                              <a:solidFill>
                                <a:schemeClr val="bg1"/>
                              </a:solidFill>
                              <a:latin typeface="Cambria Math" panose="02040503050406030204" pitchFamily="18" charset="0"/>
                            </a:rPr>
                            <m:t>𝑉</m:t>
                          </m:r>
                        </m:e>
                      </m:acc>
                    </m:oMath>
                  </m:oMathPara>
                </a14:m>
                <a:endParaRPr lang="zh-CN" altLang="en-US" dirty="0"/>
              </a:p>
            </p:txBody>
          </p:sp>
        </mc:Choice>
        <mc:Fallback xmlns="">
          <p:sp>
            <p:nvSpPr>
              <p:cNvPr id="388" name="椭圆 387">
                <a:extLst>
                  <a:ext uri="{FF2B5EF4-FFF2-40B4-BE49-F238E27FC236}">
                    <a16:creationId xmlns:a16="http://schemas.microsoft.com/office/drawing/2014/main" id="{2034B481-B991-EADD-9157-E8BA2580F43F}"/>
                  </a:ext>
                </a:extLst>
              </p:cNvPr>
              <p:cNvSpPr>
                <a:spLocks noRot="1" noChangeAspect="1" noMove="1" noResize="1" noEditPoints="1" noAdjustHandles="1" noChangeArrowheads="1" noChangeShapeType="1" noTextEdit="1"/>
              </p:cNvSpPr>
              <p:nvPr/>
            </p:nvSpPr>
            <p:spPr>
              <a:xfrm>
                <a:off x="3250852" y="1450130"/>
                <a:ext cx="310637" cy="310637"/>
              </a:xfrm>
              <a:prstGeom prst="ellipse">
                <a:avLst/>
              </a:prstGeom>
              <a:blipFill>
                <a:blip r:embed="rId7"/>
                <a:stretch>
                  <a:fillRect/>
                </a:stretch>
              </a:blipFill>
            </p:spPr>
            <p:txBody>
              <a:bodyPr/>
              <a:lstStyle/>
              <a:p>
                <a:r>
                  <a:rPr lang="zh-CN" altLang="en-US">
                    <a:noFill/>
                  </a:rPr>
                  <a:t> </a:t>
                </a:r>
              </a:p>
            </p:txBody>
          </p:sp>
        </mc:Fallback>
      </mc:AlternateContent>
      <p:cxnSp>
        <p:nvCxnSpPr>
          <p:cNvPr id="389" name="直接箭头连接符 388">
            <a:extLst>
              <a:ext uri="{FF2B5EF4-FFF2-40B4-BE49-F238E27FC236}">
                <a16:creationId xmlns:a16="http://schemas.microsoft.com/office/drawing/2014/main" id="{968690A2-ED82-4AA7-8568-D884A346EF36}"/>
              </a:ext>
            </a:extLst>
          </p:cNvPr>
          <p:cNvCxnSpPr>
            <a:stCxn id="386" idx="6"/>
            <a:endCxn id="388" idx="1"/>
          </p:cNvCxnSpPr>
          <p:nvPr/>
        </p:nvCxnSpPr>
        <p:spPr>
          <a:xfrm>
            <a:off x="3082319" y="1291389"/>
            <a:ext cx="214025" cy="20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直接箭头连接符 389">
            <a:extLst>
              <a:ext uri="{FF2B5EF4-FFF2-40B4-BE49-F238E27FC236}">
                <a16:creationId xmlns:a16="http://schemas.microsoft.com/office/drawing/2014/main" id="{134AF3C3-5C10-1202-5EE7-E3C66ACDF086}"/>
              </a:ext>
            </a:extLst>
          </p:cNvPr>
          <p:cNvCxnSpPr>
            <a:cxnSpLocks/>
            <a:endCxn id="388" idx="2"/>
          </p:cNvCxnSpPr>
          <p:nvPr/>
        </p:nvCxnSpPr>
        <p:spPr>
          <a:xfrm flipV="1">
            <a:off x="2907370" y="1605449"/>
            <a:ext cx="343482" cy="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1" name="椭圆 390">
            <a:extLst>
              <a:ext uri="{FF2B5EF4-FFF2-40B4-BE49-F238E27FC236}">
                <a16:creationId xmlns:a16="http://schemas.microsoft.com/office/drawing/2014/main" id="{C5875374-39B4-0A5C-7EAA-5CDF3C872B39}"/>
              </a:ext>
            </a:extLst>
          </p:cNvPr>
          <p:cNvSpPr/>
          <p:nvPr/>
        </p:nvSpPr>
        <p:spPr>
          <a:xfrm>
            <a:off x="3829942" y="1447126"/>
            <a:ext cx="844235" cy="31063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t>Loss</a:t>
            </a:r>
            <a:endParaRPr lang="zh-CN" altLang="en-US" dirty="0"/>
          </a:p>
        </p:txBody>
      </p:sp>
      <p:cxnSp>
        <p:nvCxnSpPr>
          <p:cNvPr id="392" name="直接箭头连接符 391">
            <a:extLst>
              <a:ext uri="{FF2B5EF4-FFF2-40B4-BE49-F238E27FC236}">
                <a16:creationId xmlns:a16="http://schemas.microsoft.com/office/drawing/2014/main" id="{B89F222E-C162-8551-9E51-889A2B5F07B5}"/>
              </a:ext>
            </a:extLst>
          </p:cNvPr>
          <p:cNvCxnSpPr>
            <a:cxnSpLocks/>
            <a:stCxn id="381" idx="5"/>
            <a:endCxn id="391" idx="3"/>
          </p:cNvCxnSpPr>
          <p:nvPr/>
        </p:nvCxnSpPr>
        <p:spPr>
          <a:xfrm flipV="1">
            <a:off x="2855661" y="1712271"/>
            <a:ext cx="1097916" cy="29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 name="直接箭头连接符 392">
            <a:extLst>
              <a:ext uri="{FF2B5EF4-FFF2-40B4-BE49-F238E27FC236}">
                <a16:creationId xmlns:a16="http://schemas.microsoft.com/office/drawing/2014/main" id="{BB6B3EBF-899C-8121-5463-D9E1C876BB1F}"/>
              </a:ext>
            </a:extLst>
          </p:cNvPr>
          <p:cNvCxnSpPr>
            <a:cxnSpLocks/>
            <a:stCxn id="388" idx="6"/>
            <a:endCxn id="391" idx="2"/>
          </p:cNvCxnSpPr>
          <p:nvPr/>
        </p:nvCxnSpPr>
        <p:spPr>
          <a:xfrm flipV="1">
            <a:off x="3561489" y="1602445"/>
            <a:ext cx="268453"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 name="连接符: 肘形 393">
            <a:extLst>
              <a:ext uri="{FF2B5EF4-FFF2-40B4-BE49-F238E27FC236}">
                <a16:creationId xmlns:a16="http://schemas.microsoft.com/office/drawing/2014/main" id="{5E2CC82E-29CE-7A9B-B3BC-2432B6F9B92B}"/>
              </a:ext>
            </a:extLst>
          </p:cNvPr>
          <p:cNvCxnSpPr>
            <a:stCxn id="391" idx="4"/>
            <a:endCxn id="380" idx="2"/>
          </p:cNvCxnSpPr>
          <p:nvPr/>
        </p:nvCxnSpPr>
        <p:spPr>
          <a:xfrm rot="5400000">
            <a:off x="2825782" y="594065"/>
            <a:ext cx="262581" cy="2589977"/>
          </a:xfrm>
          <a:prstGeom prst="bentConnector3">
            <a:avLst>
              <a:gd name="adj1" fmla="val 1773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5" name="矩形 394">
            <a:extLst>
              <a:ext uri="{FF2B5EF4-FFF2-40B4-BE49-F238E27FC236}">
                <a16:creationId xmlns:a16="http://schemas.microsoft.com/office/drawing/2014/main" id="{12761513-42F2-5B70-B2D8-F830526022BA}"/>
              </a:ext>
            </a:extLst>
          </p:cNvPr>
          <p:cNvSpPr/>
          <p:nvPr/>
        </p:nvSpPr>
        <p:spPr>
          <a:xfrm>
            <a:off x="1733555" y="2042029"/>
            <a:ext cx="533084" cy="1479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train</a:t>
            </a:r>
            <a:endParaRPr lang="zh-CN" altLang="en-US" dirty="0"/>
          </a:p>
        </p:txBody>
      </p:sp>
      <p:sp>
        <p:nvSpPr>
          <p:cNvPr id="401" name="椭圆 400">
            <a:extLst>
              <a:ext uri="{FF2B5EF4-FFF2-40B4-BE49-F238E27FC236}">
                <a16:creationId xmlns:a16="http://schemas.microsoft.com/office/drawing/2014/main" id="{9E5214CA-2064-406F-F020-271AD0842887}"/>
              </a:ext>
            </a:extLst>
          </p:cNvPr>
          <p:cNvSpPr/>
          <p:nvPr/>
        </p:nvSpPr>
        <p:spPr>
          <a:xfrm>
            <a:off x="4408454" y="1723500"/>
            <a:ext cx="1827656" cy="46781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100" b="0" i="0" u="none" strike="noStrike" baseline="0" dirty="0">
                <a:latin typeface="NimbusRomNo9L-Regu"/>
              </a:rPr>
              <a:t>Counter examples</a:t>
            </a:r>
            <a:r>
              <a:rPr lang="en-US" altLang="zh-CN" dirty="0"/>
              <a:t> x</a:t>
            </a:r>
            <a:r>
              <a:rPr lang="en-US" altLang="zh-CN" baseline="-25000" dirty="0"/>
              <a:t>i</a:t>
            </a:r>
            <a:endParaRPr lang="zh-CN" altLang="en-US" dirty="0"/>
          </a:p>
        </p:txBody>
      </p:sp>
      <p:cxnSp>
        <p:nvCxnSpPr>
          <p:cNvPr id="407" name="直接箭头连接符 406">
            <a:extLst>
              <a:ext uri="{FF2B5EF4-FFF2-40B4-BE49-F238E27FC236}">
                <a16:creationId xmlns:a16="http://schemas.microsoft.com/office/drawing/2014/main" id="{E68CD7B1-73CF-4F8C-D44B-B50DB1F5B69B}"/>
              </a:ext>
            </a:extLst>
          </p:cNvPr>
          <p:cNvCxnSpPr>
            <a:stCxn id="57" idx="3"/>
            <a:endCxn id="401" idx="2"/>
          </p:cNvCxnSpPr>
          <p:nvPr/>
        </p:nvCxnSpPr>
        <p:spPr>
          <a:xfrm>
            <a:off x="2907369" y="1609345"/>
            <a:ext cx="1501085" cy="348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直接箭头连接符 408">
            <a:extLst>
              <a:ext uri="{FF2B5EF4-FFF2-40B4-BE49-F238E27FC236}">
                <a16:creationId xmlns:a16="http://schemas.microsoft.com/office/drawing/2014/main" id="{E9D99259-D4B8-EAF4-310B-976DEE8C4253}"/>
              </a:ext>
            </a:extLst>
          </p:cNvPr>
          <p:cNvCxnSpPr>
            <a:stCxn id="381" idx="5"/>
            <a:endCxn id="401" idx="2"/>
          </p:cNvCxnSpPr>
          <p:nvPr/>
        </p:nvCxnSpPr>
        <p:spPr>
          <a:xfrm flipV="1">
            <a:off x="2855661" y="1961298"/>
            <a:ext cx="1541058" cy="4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连接符: 肘形 412">
            <a:extLst>
              <a:ext uri="{FF2B5EF4-FFF2-40B4-BE49-F238E27FC236}">
                <a16:creationId xmlns:a16="http://schemas.microsoft.com/office/drawing/2014/main" id="{260B5AD5-954B-1AAE-3A6C-D657DC52D97B}"/>
              </a:ext>
            </a:extLst>
          </p:cNvPr>
          <p:cNvCxnSpPr>
            <a:stCxn id="401" idx="4"/>
            <a:endCxn id="382" idx="4"/>
          </p:cNvCxnSpPr>
          <p:nvPr/>
        </p:nvCxnSpPr>
        <p:spPr>
          <a:xfrm rot="5400000" flipH="1">
            <a:off x="2350782" y="-780182"/>
            <a:ext cx="1265912" cy="4677089"/>
          </a:xfrm>
          <a:prstGeom prst="bentConnector3">
            <a:avLst>
              <a:gd name="adj1" fmla="val -752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259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271CF8-95B6-B521-DD81-28B7C5268C7C}"/>
              </a:ext>
            </a:extLst>
          </p:cNvPr>
          <p:cNvSpPr>
            <a:spLocks noGrp="1"/>
          </p:cNvSpPr>
          <p:nvPr>
            <p:ph type="body" sz="half" idx="10"/>
          </p:nvPr>
        </p:nvSpPr>
        <p:spPr/>
        <p:txBody>
          <a:bodyPr/>
          <a:lstStyle/>
          <a:p>
            <a:r>
              <a:rPr lang="en-US" altLang="zh-CN" dirty="0"/>
              <a:t>4. Experiment</a:t>
            </a:r>
            <a:endParaRPr lang="zh-CN" altLang="en-US" dirty="0"/>
          </a:p>
        </p:txBody>
      </p:sp>
      <p:sp>
        <p:nvSpPr>
          <p:cNvPr id="3" name="文本占位符 2">
            <a:extLst>
              <a:ext uri="{FF2B5EF4-FFF2-40B4-BE49-F238E27FC236}">
                <a16:creationId xmlns:a16="http://schemas.microsoft.com/office/drawing/2014/main" id="{741F4313-B476-6BED-1B95-008195A92073}"/>
              </a:ext>
            </a:extLst>
          </p:cNvPr>
          <p:cNvSpPr>
            <a:spLocks noGrp="1"/>
          </p:cNvSpPr>
          <p:nvPr>
            <p:ph type="body" sz="half" idx="11"/>
          </p:nvPr>
        </p:nvSpPr>
        <p:spPr/>
        <p:txBody>
          <a:bodyPr/>
          <a:lstStyle/>
          <a:p>
            <a:pPr marL="342900" indent="-342900">
              <a:buFont typeface="Arial" panose="020B0604020202020204" pitchFamily="34" charset="0"/>
              <a:buChar char="•"/>
            </a:pPr>
            <a:r>
              <a:rPr lang="en-US" altLang="zh-CN" dirty="0"/>
              <a:t>Based on gymnasium inverted pendulum v1</a:t>
            </a:r>
            <a:endParaRPr lang="zh-CN" altLang="en-US" dirty="0"/>
          </a:p>
          <a:p>
            <a:endParaRPr lang="zh-CN" altLang="en-US" dirty="0"/>
          </a:p>
        </p:txBody>
      </p:sp>
      <p:pic>
        <p:nvPicPr>
          <p:cNvPr id="4" name="Picture 2">
            <a:extLst>
              <a:ext uri="{FF2B5EF4-FFF2-40B4-BE49-F238E27FC236}">
                <a16:creationId xmlns:a16="http://schemas.microsoft.com/office/drawing/2014/main" id="{ED9CCE28-D631-3C9D-062D-C1A948780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611" y="2413322"/>
            <a:ext cx="2053560" cy="205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31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5E8C79-D28E-D917-A89E-897325EFDA5B}"/>
              </a:ext>
            </a:extLst>
          </p:cNvPr>
          <p:cNvSpPr>
            <a:spLocks noGrp="1"/>
          </p:cNvSpPr>
          <p:nvPr>
            <p:ph type="body" sz="half" idx="10"/>
          </p:nvPr>
        </p:nvSpPr>
        <p:spPr/>
        <p:txBody>
          <a:bodyPr/>
          <a:lstStyle/>
          <a:p>
            <a:r>
              <a:rPr lang="en-US" altLang="zh-CN" dirty="0"/>
              <a:t>NN-based Lyapunov function</a:t>
            </a:r>
            <a:endParaRPr lang="zh-CN" altLang="en-US" dirty="0"/>
          </a:p>
        </p:txBody>
      </p:sp>
      <p:pic>
        <p:nvPicPr>
          <p:cNvPr id="8" name="图片 7">
            <a:extLst>
              <a:ext uri="{FF2B5EF4-FFF2-40B4-BE49-F238E27FC236}">
                <a16:creationId xmlns:a16="http://schemas.microsoft.com/office/drawing/2014/main" id="{CBCEF342-B8B4-6A1E-25F8-1AC330DFF3E4}"/>
              </a:ext>
            </a:extLst>
          </p:cNvPr>
          <p:cNvPicPr>
            <a:picLocks noChangeAspect="1"/>
          </p:cNvPicPr>
          <p:nvPr/>
        </p:nvPicPr>
        <p:blipFill>
          <a:blip r:embed="rId3"/>
          <a:stretch>
            <a:fillRect/>
          </a:stretch>
        </p:blipFill>
        <p:spPr>
          <a:xfrm>
            <a:off x="1954" y="1524264"/>
            <a:ext cx="3047703" cy="2415862"/>
          </a:xfrm>
          <a:prstGeom prst="rect">
            <a:avLst/>
          </a:prstGeom>
        </p:spPr>
      </p:pic>
      <p:sp>
        <p:nvSpPr>
          <p:cNvPr id="11" name="文本框 10">
            <a:extLst>
              <a:ext uri="{FF2B5EF4-FFF2-40B4-BE49-F238E27FC236}">
                <a16:creationId xmlns:a16="http://schemas.microsoft.com/office/drawing/2014/main" id="{4C632099-C634-4176-6E1A-3DABF02C294B}"/>
              </a:ext>
            </a:extLst>
          </p:cNvPr>
          <p:cNvSpPr txBox="1"/>
          <p:nvPr/>
        </p:nvSpPr>
        <p:spPr>
          <a:xfrm>
            <a:off x="665958" y="3900688"/>
            <a:ext cx="1922996" cy="246221"/>
          </a:xfrm>
          <a:prstGeom prst="rect">
            <a:avLst/>
          </a:prstGeom>
          <a:noFill/>
        </p:spPr>
        <p:txBody>
          <a:bodyPr wrap="square" rtlCol="0">
            <a:spAutoFit/>
          </a:bodyPr>
          <a:lstStyle/>
          <a:p>
            <a:r>
              <a:rPr lang="en-US" altLang="zh-CN" sz="1000" dirty="0"/>
              <a:t>Figure 1a. V of state space</a:t>
            </a:r>
            <a:endParaRPr lang="zh-CN" altLang="en-US" sz="1000" dirty="0"/>
          </a:p>
        </p:txBody>
      </p:sp>
      <p:sp>
        <p:nvSpPr>
          <p:cNvPr id="12" name="文本框 11">
            <a:extLst>
              <a:ext uri="{FF2B5EF4-FFF2-40B4-BE49-F238E27FC236}">
                <a16:creationId xmlns:a16="http://schemas.microsoft.com/office/drawing/2014/main" id="{F286F028-C0EE-EF3F-39DE-348396EA2505}"/>
              </a:ext>
            </a:extLst>
          </p:cNvPr>
          <p:cNvSpPr txBox="1"/>
          <p:nvPr/>
        </p:nvSpPr>
        <p:spPr>
          <a:xfrm>
            <a:off x="3667355" y="3900689"/>
            <a:ext cx="1803181" cy="244834"/>
          </a:xfrm>
          <a:prstGeom prst="rect">
            <a:avLst/>
          </a:prstGeom>
          <a:noFill/>
        </p:spPr>
        <p:txBody>
          <a:bodyPr wrap="square" rtlCol="0">
            <a:spAutoFit/>
          </a:bodyPr>
          <a:lstStyle/>
          <a:p>
            <a:r>
              <a:rPr lang="en-US" altLang="zh-CN" sz="1000" dirty="0"/>
              <a:t>Figure 1b. </a:t>
            </a:r>
            <a:r>
              <a:rPr lang="en-US" altLang="zh-CN" sz="1000" dirty="0" err="1"/>
              <a:t>dV</a:t>
            </a:r>
            <a:r>
              <a:rPr lang="en-US" altLang="zh-CN" sz="1000" dirty="0"/>
              <a:t> of state space</a:t>
            </a:r>
            <a:endParaRPr lang="zh-CN" altLang="en-US" sz="1000" dirty="0"/>
          </a:p>
        </p:txBody>
      </p:sp>
      <p:pic>
        <p:nvPicPr>
          <p:cNvPr id="25" name="图片 24">
            <a:extLst>
              <a:ext uri="{FF2B5EF4-FFF2-40B4-BE49-F238E27FC236}">
                <a16:creationId xmlns:a16="http://schemas.microsoft.com/office/drawing/2014/main" id="{C78A794B-2AF1-7DC3-98E3-4968C7C7E4EB}"/>
              </a:ext>
            </a:extLst>
          </p:cNvPr>
          <p:cNvPicPr>
            <a:picLocks noChangeAspect="1"/>
          </p:cNvPicPr>
          <p:nvPr/>
        </p:nvPicPr>
        <p:blipFill>
          <a:blip r:embed="rId4"/>
          <a:stretch>
            <a:fillRect/>
          </a:stretch>
        </p:blipFill>
        <p:spPr>
          <a:xfrm>
            <a:off x="6027898" y="1504545"/>
            <a:ext cx="3120542" cy="2427089"/>
          </a:xfrm>
          <a:prstGeom prst="rect">
            <a:avLst/>
          </a:prstGeom>
        </p:spPr>
      </p:pic>
      <p:pic>
        <p:nvPicPr>
          <p:cNvPr id="28" name="图片 27">
            <a:extLst>
              <a:ext uri="{FF2B5EF4-FFF2-40B4-BE49-F238E27FC236}">
                <a16:creationId xmlns:a16="http://schemas.microsoft.com/office/drawing/2014/main" id="{3DAA5164-5A8E-085B-FC2E-8B9197CDB255}"/>
              </a:ext>
            </a:extLst>
          </p:cNvPr>
          <p:cNvPicPr>
            <a:picLocks noChangeAspect="1"/>
          </p:cNvPicPr>
          <p:nvPr/>
        </p:nvPicPr>
        <p:blipFill>
          <a:blip r:embed="rId5"/>
          <a:stretch>
            <a:fillRect/>
          </a:stretch>
        </p:blipFill>
        <p:spPr>
          <a:xfrm>
            <a:off x="2994899" y="1566435"/>
            <a:ext cx="3087755" cy="2365199"/>
          </a:xfrm>
          <a:prstGeom prst="rect">
            <a:avLst/>
          </a:prstGeom>
        </p:spPr>
      </p:pic>
      <p:sp>
        <p:nvSpPr>
          <p:cNvPr id="29" name="文本框 28">
            <a:extLst>
              <a:ext uri="{FF2B5EF4-FFF2-40B4-BE49-F238E27FC236}">
                <a16:creationId xmlns:a16="http://schemas.microsoft.com/office/drawing/2014/main" id="{DB972550-BE16-0C0F-F178-F120EDE2CC3F}"/>
              </a:ext>
            </a:extLst>
          </p:cNvPr>
          <p:cNvSpPr txBox="1"/>
          <p:nvPr/>
        </p:nvSpPr>
        <p:spPr>
          <a:xfrm>
            <a:off x="6488599" y="3899302"/>
            <a:ext cx="2111595" cy="246221"/>
          </a:xfrm>
          <a:prstGeom prst="rect">
            <a:avLst/>
          </a:prstGeom>
          <a:noFill/>
        </p:spPr>
        <p:txBody>
          <a:bodyPr wrap="square" rtlCol="0">
            <a:spAutoFit/>
          </a:bodyPr>
          <a:lstStyle/>
          <a:p>
            <a:r>
              <a:rPr lang="en-US" altLang="zh-CN" sz="1000" dirty="0"/>
              <a:t>Figure 1c. </a:t>
            </a:r>
            <a:r>
              <a:rPr lang="en-US" altLang="zh-CN" sz="1000" dirty="0" err="1"/>
              <a:t>V_dot</a:t>
            </a:r>
            <a:r>
              <a:rPr lang="en-US" altLang="zh-CN" sz="1000" dirty="0"/>
              <a:t> of state space </a:t>
            </a:r>
            <a:endParaRPr lang="zh-CN" altLang="en-US" sz="1000" dirty="0"/>
          </a:p>
        </p:txBody>
      </p:sp>
    </p:spTree>
    <p:extLst>
      <p:ext uri="{BB962C8B-B14F-4D97-AF65-F5344CB8AC3E}">
        <p14:creationId xmlns:p14="http://schemas.microsoft.com/office/powerpoint/2010/main" val="4056348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253318-2C21-FF20-A864-3EB293F8D4FE}"/>
              </a:ext>
            </a:extLst>
          </p:cNvPr>
          <p:cNvSpPr>
            <a:spLocks noGrp="1"/>
          </p:cNvSpPr>
          <p:nvPr>
            <p:ph type="body" sz="half" idx="10"/>
          </p:nvPr>
        </p:nvSpPr>
        <p:spPr/>
        <p:txBody>
          <a:bodyPr/>
          <a:lstStyle/>
          <a:p>
            <a:r>
              <a:rPr lang="en-US" altLang="zh-CN" dirty="0"/>
              <a:t>Active learning of GP model</a:t>
            </a:r>
            <a:endParaRPr lang="zh-CN" altLang="en-US" dirty="0"/>
          </a:p>
        </p:txBody>
      </p:sp>
      <p:pic>
        <p:nvPicPr>
          <p:cNvPr id="7" name="图片 6" descr="图表, 折线图, 表面图&#10;&#10;描述已自动生成">
            <a:extLst>
              <a:ext uri="{FF2B5EF4-FFF2-40B4-BE49-F238E27FC236}">
                <a16:creationId xmlns:a16="http://schemas.microsoft.com/office/drawing/2014/main" id="{43D09D2F-2F46-21EA-8391-7657D41B5ED1}"/>
              </a:ext>
            </a:extLst>
          </p:cNvPr>
          <p:cNvPicPr>
            <a:picLocks noChangeAspect="1"/>
          </p:cNvPicPr>
          <p:nvPr/>
        </p:nvPicPr>
        <p:blipFill>
          <a:blip r:embed="rId2"/>
          <a:stretch>
            <a:fillRect/>
          </a:stretch>
        </p:blipFill>
        <p:spPr>
          <a:xfrm>
            <a:off x="2548772" y="714974"/>
            <a:ext cx="4046456" cy="4447575"/>
          </a:xfrm>
          <a:prstGeom prst="rect">
            <a:avLst/>
          </a:prstGeom>
        </p:spPr>
      </p:pic>
      <p:sp>
        <p:nvSpPr>
          <p:cNvPr id="9" name="文本框 8">
            <a:extLst>
              <a:ext uri="{FF2B5EF4-FFF2-40B4-BE49-F238E27FC236}">
                <a16:creationId xmlns:a16="http://schemas.microsoft.com/office/drawing/2014/main" id="{2F1A1EAF-A09E-EC07-4DAF-045754218A2D}"/>
              </a:ext>
            </a:extLst>
          </p:cNvPr>
          <p:cNvSpPr txBox="1"/>
          <p:nvPr/>
        </p:nvSpPr>
        <p:spPr>
          <a:xfrm>
            <a:off x="2394555" y="5162549"/>
            <a:ext cx="4354889" cy="300082"/>
          </a:xfrm>
          <a:prstGeom prst="rect">
            <a:avLst/>
          </a:prstGeom>
          <a:noFill/>
        </p:spPr>
        <p:txBody>
          <a:bodyPr wrap="square" rtlCol="0">
            <a:spAutoFit/>
          </a:bodyPr>
          <a:lstStyle/>
          <a:p>
            <a:r>
              <a:rPr lang="en-US" altLang="zh-CN" dirty="0"/>
              <a:t>Figure 2a. 1D GP variance, safe region with 1 point</a:t>
            </a:r>
            <a:endParaRPr lang="zh-CN" altLang="en-US" dirty="0"/>
          </a:p>
        </p:txBody>
      </p:sp>
    </p:spTree>
    <p:extLst>
      <p:ext uri="{BB962C8B-B14F-4D97-AF65-F5344CB8AC3E}">
        <p14:creationId xmlns:p14="http://schemas.microsoft.com/office/powerpoint/2010/main" val="307577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253318-2C21-FF20-A864-3EB293F8D4FE}"/>
              </a:ext>
            </a:extLst>
          </p:cNvPr>
          <p:cNvSpPr>
            <a:spLocks noGrp="1"/>
          </p:cNvSpPr>
          <p:nvPr>
            <p:ph type="body" sz="half" idx="10"/>
          </p:nvPr>
        </p:nvSpPr>
        <p:spPr/>
        <p:txBody>
          <a:bodyPr/>
          <a:lstStyle/>
          <a:p>
            <a:r>
              <a:rPr lang="en-US" altLang="zh-CN" dirty="0"/>
              <a:t>Active learning of GP model</a:t>
            </a:r>
            <a:endParaRPr lang="zh-CN" altLang="en-US" dirty="0"/>
          </a:p>
        </p:txBody>
      </p:sp>
      <p:pic>
        <p:nvPicPr>
          <p:cNvPr id="7" name="图片 6" descr="图表, 折线图, 表面图&#10;&#10;描述已自动生成">
            <a:extLst>
              <a:ext uri="{FF2B5EF4-FFF2-40B4-BE49-F238E27FC236}">
                <a16:creationId xmlns:a16="http://schemas.microsoft.com/office/drawing/2014/main" id="{43D09D2F-2F46-21EA-8391-7657D41B5ED1}"/>
              </a:ext>
            </a:extLst>
          </p:cNvPr>
          <p:cNvPicPr>
            <a:picLocks noChangeAspect="1"/>
          </p:cNvPicPr>
          <p:nvPr/>
        </p:nvPicPr>
        <p:blipFill>
          <a:blip r:embed="rId2"/>
          <a:stretch>
            <a:fillRect/>
          </a:stretch>
        </p:blipFill>
        <p:spPr>
          <a:xfrm>
            <a:off x="2548772" y="714974"/>
            <a:ext cx="4046456" cy="4447575"/>
          </a:xfrm>
          <a:prstGeom prst="rect">
            <a:avLst/>
          </a:prstGeom>
        </p:spPr>
      </p:pic>
      <p:sp>
        <p:nvSpPr>
          <p:cNvPr id="9" name="文本框 8">
            <a:extLst>
              <a:ext uri="{FF2B5EF4-FFF2-40B4-BE49-F238E27FC236}">
                <a16:creationId xmlns:a16="http://schemas.microsoft.com/office/drawing/2014/main" id="{2F1A1EAF-A09E-EC07-4DAF-045754218A2D}"/>
              </a:ext>
            </a:extLst>
          </p:cNvPr>
          <p:cNvSpPr txBox="1"/>
          <p:nvPr/>
        </p:nvSpPr>
        <p:spPr>
          <a:xfrm>
            <a:off x="2394555" y="5162549"/>
            <a:ext cx="4354889" cy="300082"/>
          </a:xfrm>
          <a:prstGeom prst="rect">
            <a:avLst/>
          </a:prstGeom>
          <a:noFill/>
        </p:spPr>
        <p:txBody>
          <a:bodyPr wrap="square" rtlCol="0">
            <a:spAutoFit/>
          </a:bodyPr>
          <a:lstStyle/>
          <a:p>
            <a:r>
              <a:rPr lang="en-US" altLang="zh-CN" dirty="0"/>
              <a:t>Figure 2b. 1D GP variance, safe region with 5 points</a:t>
            </a:r>
            <a:endParaRPr lang="zh-CN" altLang="en-US" dirty="0"/>
          </a:p>
        </p:txBody>
      </p:sp>
      <p:pic>
        <p:nvPicPr>
          <p:cNvPr id="6" name="图片 5" descr="图表&#10;&#10;描述已自动生成">
            <a:extLst>
              <a:ext uri="{FF2B5EF4-FFF2-40B4-BE49-F238E27FC236}">
                <a16:creationId xmlns:a16="http://schemas.microsoft.com/office/drawing/2014/main" id="{85265479-29ED-A08F-1F95-7D093C7BBCDF}"/>
              </a:ext>
            </a:extLst>
          </p:cNvPr>
          <p:cNvPicPr>
            <a:picLocks noChangeAspect="1"/>
          </p:cNvPicPr>
          <p:nvPr/>
        </p:nvPicPr>
        <p:blipFill>
          <a:blip r:embed="rId3"/>
          <a:stretch>
            <a:fillRect/>
          </a:stretch>
        </p:blipFill>
        <p:spPr>
          <a:xfrm>
            <a:off x="2491656" y="712106"/>
            <a:ext cx="4094242" cy="4447575"/>
          </a:xfrm>
          <a:prstGeom prst="rect">
            <a:avLst/>
          </a:prstGeom>
        </p:spPr>
      </p:pic>
    </p:spTree>
    <p:extLst>
      <p:ext uri="{BB962C8B-B14F-4D97-AF65-F5344CB8AC3E}">
        <p14:creationId xmlns:p14="http://schemas.microsoft.com/office/powerpoint/2010/main" val="295664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253318-2C21-FF20-A864-3EB293F8D4FE}"/>
              </a:ext>
            </a:extLst>
          </p:cNvPr>
          <p:cNvSpPr>
            <a:spLocks noGrp="1"/>
          </p:cNvSpPr>
          <p:nvPr>
            <p:ph type="body" sz="half" idx="10"/>
          </p:nvPr>
        </p:nvSpPr>
        <p:spPr/>
        <p:txBody>
          <a:bodyPr/>
          <a:lstStyle/>
          <a:p>
            <a:r>
              <a:rPr lang="en-US" altLang="zh-CN" dirty="0"/>
              <a:t>Active learning of GP model</a:t>
            </a:r>
            <a:endParaRPr lang="zh-CN" altLang="en-US" dirty="0"/>
          </a:p>
        </p:txBody>
      </p:sp>
      <p:pic>
        <p:nvPicPr>
          <p:cNvPr id="7" name="图片 6" descr="图表, 折线图, 表面图&#10;&#10;描述已自动生成">
            <a:extLst>
              <a:ext uri="{FF2B5EF4-FFF2-40B4-BE49-F238E27FC236}">
                <a16:creationId xmlns:a16="http://schemas.microsoft.com/office/drawing/2014/main" id="{43D09D2F-2F46-21EA-8391-7657D41B5ED1}"/>
              </a:ext>
            </a:extLst>
          </p:cNvPr>
          <p:cNvPicPr>
            <a:picLocks noChangeAspect="1"/>
          </p:cNvPicPr>
          <p:nvPr/>
        </p:nvPicPr>
        <p:blipFill>
          <a:blip r:embed="rId2"/>
          <a:stretch>
            <a:fillRect/>
          </a:stretch>
        </p:blipFill>
        <p:spPr>
          <a:xfrm>
            <a:off x="2548772" y="714974"/>
            <a:ext cx="4046456" cy="4447575"/>
          </a:xfrm>
          <a:prstGeom prst="rect">
            <a:avLst/>
          </a:prstGeom>
        </p:spPr>
      </p:pic>
      <p:sp>
        <p:nvSpPr>
          <p:cNvPr id="9" name="文本框 8">
            <a:extLst>
              <a:ext uri="{FF2B5EF4-FFF2-40B4-BE49-F238E27FC236}">
                <a16:creationId xmlns:a16="http://schemas.microsoft.com/office/drawing/2014/main" id="{2F1A1EAF-A09E-EC07-4DAF-045754218A2D}"/>
              </a:ext>
            </a:extLst>
          </p:cNvPr>
          <p:cNvSpPr txBox="1"/>
          <p:nvPr/>
        </p:nvSpPr>
        <p:spPr>
          <a:xfrm>
            <a:off x="2394555" y="5162549"/>
            <a:ext cx="4354889" cy="300082"/>
          </a:xfrm>
          <a:prstGeom prst="rect">
            <a:avLst/>
          </a:prstGeom>
          <a:noFill/>
        </p:spPr>
        <p:txBody>
          <a:bodyPr wrap="square" rtlCol="0">
            <a:spAutoFit/>
          </a:bodyPr>
          <a:lstStyle/>
          <a:p>
            <a:r>
              <a:rPr lang="en-US" altLang="zh-CN" dirty="0"/>
              <a:t>Figure 2c. 1D GP variance, safe region with 50 points</a:t>
            </a:r>
            <a:endParaRPr lang="zh-CN" altLang="en-US" dirty="0"/>
          </a:p>
        </p:txBody>
      </p:sp>
      <p:pic>
        <p:nvPicPr>
          <p:cNvPr id="4" name="图片 3" descr="图表, 折线图&#10;&#10;描述已自动生成">
            <a:extLst>
              <a:ext uri="{FF2B5EF4-FFF2-40B4-BE49-F238E27FC236}">
                <a16:creationId xmlns:a16="http://schemas.microsoft.com/office/drawing/2014/main" id="{5D843C1C-B129-D6B7-6D16-0A2F7FFAF9AF}"/>
              </a:ext>
            </a:extLst>
          </p:cNvPr>
          <p:cNvPicPr>
            <a:picLocks noChangeAspect="1"/>
          </p:cNvPicPr>
          <p:nvPr/>
        </p:nvPicPr>
        <p:blipFill>
          <a:blip r:embed="rId3"/>
          <a:stretch>
            <a:fillRect/>
          </a:stretch>
        </p:blipFill>
        <p:spPr>
          <a:xfrm>
            <a:off x="2509322" y="712106"/>
            <a:ext cx="4058909" cy="4447575"/>
          </a:xfrm>
          <a:prstGeom prst="rect">
            <a:avLst/>
          </a:prstGeom>
        </p:spPr>
      </p:pic>
    </p:spTree>
    <p:extLst>
      <p:ext uri="{BB962C8B-B14F-4D97-AF65-F5344CB8AC3E}">
        <p14:creationId xmlns:p14="http://schemas.microsoft.com/office/powerpoint/2010/main" val="48206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9BE2262-B910-E7C0-0D9A-19F9159063C4}"/>
              </a:ext>
            </a:extLst>
          </p:cNvPr>
          <p:cNvSpPr>
            <a:spLocks noGrp="1"/>
          </p:cNvSpPr>
          <p:nvPr>
            <p:ph type="body" sz="half" idx="10"/>
          </p:nvPr>
        </p:nvSpPr>
        <p:spPr/>
        <p:txBody>
          <a:bodyPr/>
          <a:lstStyle/>
          <a:p>
            <a:r>
              <a:rPr lang="en-US" altLang="zh-CN" dirty="0"/>
              <a:t>Structure</a:t>
            </a:r>
            <a:endParaRPr lang="zh-CN" altLang="en-US" dirty="0"/>
          </a:p>
        </p:txBody>
      </p:sp>
      <p:sp>
        <p:nvSpPr>
          <p:cNvPr id="3" name="文本占位符 2">
            <a:extLst>
              <a:ext uri="{FF2B5EF4-FFF2-40B4-BE49-F238E27FC236}">
                <a16:creationId xmlns:a16="http://schemas.microsoft.com/office/drawing/2014/main" id="{E2A09337-48D6-83AD-0EAB-D05CEAC14C91}"/>
              </a:ext>
            </a:extLst>
          </p:cNvPr>
          <p:cNvSpPr>
            <a:spLocks noGrp="1"/>
          </p:cNvSpPr>
          <p:nvPr>
            <p:ph type="body" sz="half" idx="11"/>
          </p:nvPr>
        </p:nvSpPr>
        <p:spPr>
          <a:xfrm>
            <a:off x="292328" y="1163355"/>
            <a:ext cx="8492897" cy="3388289"/>
          </a:xfrm>
        </p:spPr>
        <p:txBody>
          <a:bodyPr/>
          <a:lstStyle/>
          <a:p>
            <a:pPr marL="457200" indent="-457200">
              <a:buFont typeface="+mj-lt"/>
              <a:buAutoNum type="arabicPeriod"/>
            </a:pPr>
            <a:r>
              <a:rPr lang="en-US" altLang="zh-CN" dirty="0"/>
              <a:t>Introduction </a:t>
            </a:r>
          </a:p>
          <a:p>
            <a:pPr marL="1085850" lvl="1" indent="-457200">
              <a:buFont typeface="+mj-lt"/>
              <a:buAutoNum type="arabicPeriod"/>
            </a:pPr>
            <a:r>
              <a:rPr lang="en-US" altLang="zh-CN" dirty="0"/>
              <a:t>Safety in RL</a:t>
            </a:r>
          </a:p>
          <a:p>
            <a:pPr marL="1085850" lvl="1" indent="-457200">
              <a:buFont typeface="+mj-lt"/>
              <a:buAutoNum type="arabicPeriod"/>
            </a:pPr>
            <a:r>
              <a:rPr lang="en-US" altLang="zh-CN" dirty="0"/>
              <a:t>Lyapunov function for safe-RL with Region of Attraction (ROA)</a:t>
            </a:r>
          </a:p>
          <a:p>
            <a:pPr marL="457200" indent="-457200">
              <a:buFont typeface="+mj-lt"/>
              <a:buAutoNum type="arabicPeriod"/>
            </a:pPr>
            <a:r>
              <a:rPr lang="en-US" altLang="zh-CN" dirty="0"/>
              <a:t>Related works</a:t>
            </a:r>
          </a:p>
          <a:p>
            <a:pPr lvl="1" indent="0">
              <a:buNone/>
            </a:pPr>
            <a:r>
              <a:rPr lang="en-US" altLang="zh-CN" dirty="0"/>
              <a:t>Lyapunov NN, GP-based safe region estimation.</a:t>
            </a:r>
          </a:p>
          <a:p>
            <a:pPr marL="457200" indent="-457200">
              <a:buFont typeface="+mj-lt"/>
              <a:buAutoNum type="arabicPeriod"/>
            </a:pPr>
            <a:r>
              <a:rPr lang="en-US" altLang="zh-CN" dirty="0"/>
              <a:t>Methods</a:t>
            </a:r>
          </a:p>
          <a:p>
            <a:pPr marL="1085850" lvl="1" indent="-457200">
              <a:buFont typeface="+mj-lt"/>
              <a:buAutoNum type="arabicPeriod"/>
            </a:pPr>
            <a:r>
              <a:rPr lang="en-US" altLang="zh-CN" dirty="0"/>
              <a:t>Lyapunov Neural Network for dynamic model</a:t>
            </a:r>
          </a:p>
          <a:p>
            <a:pPr marL="1085850" lvl="1" indent="-457200">
              <a:buFont typeface="+mj-lt"/>
              <a:buAutoNum type="arabicPeriod"/>
            </a:pPr>
            <a:r>
              <a:rPr lang="en-US" altLang="zh-CN" dirty="0" err="1"/>
              <a:t>Gausian</a:t>
            </a:r>
            <a:r>
              <a:rPr lang="en-US" altLang="zh-CN" dirty="0"/>
              <a:t> Process</a:t>
            </a:r>
          </a:p>
          <a:p>
            <a:pPr marL="457200" indent="-457200">
              <a:buFont typeface="+mj-lt"/>
              <a:buAutoNum type="arabicPeriod"/>
            </a:pPr>
            <a:r>
              <a:rPr lang="en-US" altLang="zh-CN" dirty="0"/>
              <a:t>Experiment</a:t>
            </a:r>
          </a:p>
          <a:p>
            <a:pPr marL="457200" indent="-457200">
              <a:buFont typeface="+mj-lt"/>
              <a:buAutoNum type="arabicPeriod"/>
            </a:pPr>
            <a:r>
              <a:rPr lang="en-US" altLang="zh-CN" dirty="0"/>
              <a:t>Conclusion</a:t>
            </a:r>
          </a:p>
        </p:txBody>
      </p:sp>
    </p:spTree>
    <p:extLst>
      <p:ext uri="{BB962C8B-B14F-4D97-AF65-F5344CB8AC3E}">
        <p14:creationId xmlns:p14="http://schemas.microsoft.com/office/powerpoint/2010/main" val="3983871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253318-2C21-FF20-A864-3EB293F8D4FE}"/>
              </a:ext>
            </a:extLst>
          </p:cNvPr>
          <p:cNvSpPr>
            <a:spLocks noGrp="1"/>
          </p:cNvSpPr>
          <p:nvPr>
            <p:ph type="body" sz="half" idx="10"/>
          </p:nvPr>
        </p:nvSpPr>
        <p:spPr/>
        <p:txBody>
          <a:bodyPr/>
          <a:lstStyle/>
          <a:p>
            <a:r>
              <a:rPr lang="en-US" altLang="zh-CN" dirty="0"/>
              <a:t>Active learning of GP model</a:t>
            </a:r>
            <a:endParaRPr lang="zh-CN" altLang="en-US" dirty="0"/>
          </a:p>
        </p:txBody>
      </p:sp>
      <p:pic>
        <p:nvPicPr>
          <p:cNvPr id="7" name="图片 6" descr="图表, 折线图, 表面图&#10;&#10;描述已自动生成">
            <a:extLst>
              <a:ext uri="{FF2B5EF4-FFF2-40B4-BE49-F238E27FC236}">
                <a16:creationId xmlns:a16="http://schemas.microsoft.com/office/drawing/2014/main" id="{43D09D2F-2F46-21EA-8391-7657D41B5ED1}"/>
              </a:ext>
            </a:extLst>
          </p:cNvPr>
          <p:cNvPicPr>
            <a:picLocks noChangeAspect="1"/>
          </p:cNvPicPr>
          <p:nvPr/>
        </p:nvPicPr>
        <p:blipFill>
          <a:blip r:embed="rId2"/>
          <a:stretch>
            <a:fillRect/>
          </a:stretch>
        </p:blipFill>
        <p:spPr>
          <a:xfrm>
            <a:off x="2548772" y="714974"/>
            <a:ext cx="4046456" cy="4447575"/>
          </a:xfrm>
          <a:prstGeom prst="rect">
            <a:avLst/>
          </a:prstGeom>
        </p:spPr>
      </p:pic>
      <p:sp>
        <p:nvSpPr>
          <p:cNvPr id="9" name="文本框 8">
            <a:extLst>
              <a:ext uri="{FF2B5EF4-FFF2-40B4-BE49-F238E27FC236}">
                <a16:creationId xmlns:a16="http://schemas.microsoft.com/office/drawing/2014/main" id="{2F1A1EAF-A09E-EC07-4DAF-045754218A2D}"/>
              </a:ext>
            </a:extLst>
          </p:cNvPr>
          <p:cNvSpPr txBox="1"/>
          <p:nvPr/>
        </p:nvSpPr>
        <p:spPr>
          <a:xfrm>
            <a:off x="2394555" y="5162549"/>
            <a:ext cx="4354889" cy="300082"/>
          </a:xfrm>
          <a:prstGeom prst="rect">
            <a:avLst/>
          </a:prstGeom>
          <a:noFill/>
        </p:spPr>
        <p:txBody>
          <a:bodyPr wrap="square" rtlCol="0">
            <a:spAutoFit/>
          </a:bodyPr>
          <a:lstStyle/>
          <a:p>
            <a:r>
              <a:rPr lang="en-US" altLang="zh-CN" dirty="0"/>
              <a:t>Figure 2c. 1D GP variance, safe region with 50 points</a:t>
            </a:r>
            <a:endParaRPr lang="zh-CN" altLang="en-US" dirty="0"/>
          </a:p>
        </p:txBody>
      </p:sp>
      <p:pic>
        <p:nvPicPr>
          <p:cNvPr id="8" name="图片 7" descr="图表, 折线图&#10;&#10;描述已自动生成">
            <a:extLst>
              <a:ext uri="{FF2B5EF4-FFF2-40B4-BE49-F238E27FC236}">
                <a16:creationId xmlns:a16="http://schemas.microsoft.com/office/drawing/2014/main" id="{DA4255F6-B886-4C7B-C9C9-BDBE2E9EC742}"/>
              </a:ext>
            </a:extLst>
          </p:cNvPr>
          <p:cNvPicPr>
            <a:picLocks noChangeAspect="1"/>
          </p:cNvPicPr>
          <p:nvPr/>
        </p:nvPicPr>
        <p:blipFill>
          <a:blip r:embed="rId3"/>
          <a:stretch>
            <a:fillRect/>
          </a:stretch>
        </p:blipFill>
        <p:spPr>
          <a:xfrm>
            <a:off x="2548772" y="754360"/>
            <a:ext cx="4046456" cy="4395665"/>
          </a:xfrm>
          <a:prstGeom prst="rect">
            <a:avLst/>
          </a:prstGeom>
        </p:spPr>
      </p:pic>
    </p:spTree>
    <p:extLst>
      <p:ext uri="{BB962C8B-B14F-4D97-AF65-F5344CB8AC3E}">
        <p14:creationId xmlns:p14="http://schemas.microsoft.com/office/powerpoint/2010/main" val="173606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253318-2C21-FF20-A864-3EB293F8D4FE}"/>
              </a:ext>
            </a:extLst>
          </p:cNvPr>
          <p:cNvSpPr>
            <a:spLocks noGrp="1"/>
          </p:cNvSpPr>
          <p:nvPr>
            <p:ph type="body" sz="half" idx="10"/>
          </p:nvPr>
        </p:nvSpPr>
        <p:spPr/>
        <p:txBody>
          <a:bodyPr/>
          <a:lstStyle/>
          <a:p>
            <a:r>
              <a:rPr lang="en-US" altLang="zh-CN" dirty="0"/>
              <a:t>Active learning of GP model</a:t>
            </a:r>
            <a:endParaRPr lang="zh-CN" altLang="en-US" dirty="0"/>
          </a:p>
        </p:txBody>
      </p:sp>
      <p:pic>
        <p:nvPicPr>
          <p:cNvPr id="7" name="图片 6" descr="图表, 折线图, 表面图&#10;&#10;描述已自动生成">
            <a:extLst>
              <a:ext uri="{FF2B5EF4-FFF2-40B4-BE49-F238E27FC236}">
                <a16:creationId xmlns:a16="http://schemas.microsoft.com/office/drawing/2014/main" id="{43D09D2F-2F46-21EA-8391-7657D41B5ED1}"/>
              </a:ext>
            </a:extLst>
          </p:cNvPr>
          <p:cNvPicPr>
            <a:picLocks noChangeAspect="1"/>
          </p:cNvPicPr>
          <p:nvPr/>
        </p:nvPicPr>
        <p:blipFill>
          <a:blip r:embed="rId2"/>
          <a:stretch>
            <a:fillRect/>
          </a:stretch>
        </p:blipFill>
        <p:spPr>
          <a:xfrm>
            <a:off x="2548772" y="714974"/>
            <a:ext cx="4046456" cy="4447575"/>
          </a:xfrm>
          <a:prstGeom prst="rect">
            <a:avLst/>
          </a:prstGeom>
        </p:spPr>
      </p:pic>
      <p:sp>
        <p:nvSpPr>
          <p:cNvPr id="9" name="文本框 8">
            <a:extLst>
              <a:ext uri="{FF2B5EF4-FFF2-40B4-BE49-F238E27FC236}">
                <a16:creationId xmlns:a16="http://schemas.microsoft.com/office/drawing/2014/main" id="{2F1A1EAF-A09E-EC07-4DAF-045754218A2D}"/>
              </a:ext>
            </a:extLst>
          </p:cNvPr>
          <p:cNvSpPr txBox="1"/>
          <p:nvPr/>
        </p:nvSpPr>
        <p:spPr>
          <a:xfrm>
            <a:off x="2394555" y="5162549"/>
            <a:ext cx="4354889" cy="300082"/>
          </a:xfrm>
          <a:prstGeom prst="rect">
            <a:avLst/>
          </a:prstGeom>
          <a:noFill/>
        </p:spPr>
        <p:txBody>
          <a:bodyPr wrap="square" rtlCol="0">
            <a:spAutoFit/>
          </a:bodyPr>
          <a:lstStyle/>
          <a:p>
            <a:r>
              <a:rPr lang="en-US" altLang="zh-CN" dirty="0"/>
              <a:t>Figure 2c. 1D GP variance, safe region with 50 points</a:t>
            </a:r>
            <a:endParaRPr lang="zh-CN" altLang="en-US" dirty="0"/>
          </a:p>
        </p:txBody>
      </p:sp>
      <p:pic>
        <p:nvPicPr>
          <p:cNvPr id="10" name="图片 9" descr="图表, 表面图&#10;&#10;描述已自动生成">
            <a:extLst>
              <a:ext uri="{FF2B5EF4-FFF2-40B4-BE49-F238E27FC236}">
                <a16:creationId xmlns:a16="http://schemas.microsoft.com/office/drawing/2014/main" id="{CF92147F-F597-4DDC-AEED-E3EA647E7CC6}"/>
              </a:ext>
            </a:extLst>
          </p:cNvPr>
          <p:cNvPicPr>
            <a:picLocks noChangeAspect="1"/>
          </p:cNvPicPr>
          <p:nvPr/>
        </p:nvPicPr>
        <p:blipFill>
          <a:blip r:embed="rId3"/>
          <a:stretch>
            <a:fillRect/>
          </a:stretch>
        </p:blipFill>
        <p:spPr>
          <a:xfrm>
            <a:off x="2524878" y="714974"/>
            <a:ext cx="4094242" cy="4447575"/>
          </a:xfrm>
          <a:prstGeom prst="rect">
            <a:avLst/>
          </a:prstGeom>
        </p:spPr>
      </p:pic>
    </p:spTree>
    <p:extLst>
      <p:ext uri="{BB962C8B-B14F-4D97-AF65-F5344CB8AC3E}">
        <p14:creationId xmlns:p14="http://schemas.microsoft.com/office/powerpoint/2010/main" val="256060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253318-2C21-FF20-A864-3EB293F8D4FE}"/>
              </a:ext>
            </a:extLst>
          </p:cNvPr>
          <p:cNvSpPr>
            <a:spLocks noGrp="1"/>
          </p:cNvSpPr>
          <p:nvPr>
            <p:ph type="body" sz="half" idx="10"/>
          </p:nvPr>
        </p:nvSpPr>
        <p:spPr/>
        <p:txBody>
          <a:bodyPr/>
          <a:lstStyle/>
          <a:p>
            <a:r>
              <a:rPr lang="en-US" altLang="zh-CN" dirty="0"/>
              <a:t>Active learning of GP model</a:t>
            </a:r>
            <a:endParaRPr lang="zh-CN" altLang="en-US" dirty="0"/>
          </a:p>
        </p:txBody>
      </p:sp>
      <p:pic>
        <p:nvPicPr>
          <p:cNvPr id="7" name="图片 6" descr="图表, 折线图, 表面图&#10;&#10;描述已自动生成">
            <a:extLst>
              <a:ext uri="{FF2B5EF4-FFF2-40B4-BE49-F238E27FC236}">
                <a16:creationId xmlns:a16="http://schemas.microsoft.com/office/drawing/2014/main" id="{43D09D2F-2F46-21EA-8391-7657D41B5ED1}"/>
              </a:ext>
            </a:extLst>
          </p:cNvPr>
          <p:cNvPicPr>
            <a:picLocks noChangeAspect="1"/>
          </p:cNvPicPr>
          <p:nvPr/>
        </p:nvPicPr>
        <p:blipFill>
          <a:blip r:embed="rId2"/>
          <a:stretch>
            <a:fillRect/>
          </a:stretch>
        </p:blipFill>
        <p:spPr>
          <a:xfrm>
            <a:off x="2548772" y="714974"/>
            <a:ext cx="4046456" cy="4447575"/>
          </a:xfrm>
          <a:prstGeom prst="rect">
            <a:avLst/>
          </a:prstGeom>
        </p:spPr>
      </p:pic>
      <p:sp>
        <p:nvSpPr>
          <p:cNvPr id="9" name="文本框 8">
            <a:extLst>
              <a:ext uri="{FF2B5EF4-FFF2-40B4-BE49-F238E27FC236}">
                <a16:creationId xmlns:a16="http://schemas.microsoft.com/office/drawing/2014/main" id="{2F1A1EAF-A09E-EC07-4DAF-045754218A2D}"/>
              </a:ext>
            </a:extLst>
          </p:cNvPr>
          <p:cNvSpPr txBox="1"/>
          <p:nvPr/>
        </p:nvSpPr>
        <p:spPr>
          <a:xfrm>
            <a:off x="2394555" y="5162549"/>
            <a:ext cx="4354889" cy="300082"/>
          </a:xfrm>
          <a:prstGeom prst="rect">
            <a:avLst/>
          </a:prstGeom>
          <a:noFill/>
        </p:spPr>
        <p:txBody>
          <a:bodyPr wrap="square" rtlCol="0">
            <a:spAutoFit/>
          </a:bodyPr>
          <a:lstStyle/>
          <a:p>
            <a:r>
              <a:rPr lang="en-US" altLang="zh-CN" dirty="0"/>
              <a:t>Figure 2c. 1D GP variance, safe region with 50 points</a:t>
            </a:r>
            <a:endParaRPr lang="zh-CN" altLang="en-US" dirty="0"/>
          </a:p>
        </p:txBody>
      </p:sp>
      <p:sp>
        <p:nvSpPr>
          <p:cNvPr id="5" name="文本框 4">
            <a:extLst>
              <a:ext uri="{FF2B5EF4-FFF2-40B4-BE49-F238E27FC236}">
                <a16:creationId xmlns:a16="http://schemas.microsoft.com/office/drawing/2014/main" id="{BD8D1A47-D09F-4A6F-5F0B-878332C52910}"/>
              </a:ext>
            </a:extLst>
          </p:cNvPr>
          <p:cNvSpPr txBox="1"/>
          <p:nvPr/>
        </p:nvSpPr>
        <p:spPr>
          <a:xfrm>
            <a:off x="358774" y="2361597"/>
            <a:ext cx="2035781" cy="1131079"/>
          </a:xfrm>
          <a:prstGeom prst="rect">
            <a:avLst/>
          </a:prstGeom>
          <a:noFill/>
        </p:spPr>
        <p:txBody>
          <a:bodyPr wrap="square">
            <a:spAutoFit/>
          </a:bodyPr>
          <a:lstStyle/>
          <a:p>
            <a:pPr>
              <a:buFont typeface="Arial" panose="020B0604020202020204" pitchFamily="34" charset="0"/>
              <a:buChar char="•"/>
            </a:pPr>
            <a:r>
              <a:rPr lang="en-US" altLang="zh-CN" dirty="0"/>
              <a:t>tau = 0.01</a:t>
            </a:r>
          </a:p>
          <a:p>
            <a:pPr>
              <a:buFont typeface="Arial" panose="020B0604020202020204" pitchFamily="34" charset="0"/>
              <a:buChar char="•"/>
            </a:pPr>
            <a:r>
              <a:rPr lang="en-US" altLang="zh-CN" dirty="0" err="1"/>
              <a:t>max_id</a:t>
            </a:r>
            <a:r>
              <a:rPr lang="en-US" altLang="zh-CN" dirty="0"/>
              <a:t> 10 </a:t>
            </a:r>
            <a:r>
              <a:rPr lang="en-US" altLang="zh-CN" dirty="0" err="1"/>
              <a:t>max_state</a:t>
            </a:r>
            <a:r>
              <a:rPr lang="en-US" altLang="zh-CN" dirty="0"/>
              <a:t> [[-0.09]] </a:t>
            </a:r>
            <a:r>
              <a:rPr lang="en-US" altLang="zh-CN" dirty="0" err="1"/>
              <a:t>S_True</a:t>
            </a:r>
            <a:r>
              <a:rPr lang="en-US" altLang="zh-CN" dirty="0"/>
              <a:t>: -L*tau: 40 </a:t>
            </a:r>
            <a:r>
              <a:rPr lang="en-US" altLang="zh-CN" dirty="0" err="1"/>
              <a:t>S_True</a:t>
            </a:r>
            <a:r>
              <a:rPr lang="en-US" altLang="zh-CN" dirty="0"/>
              <a:t>: V&lt;=c 39 0.03999999998304524</a:t>
            </a:r>
          </a:p>
        </p:txBody>
      </p:sp>
      <p:pic>
        <p:nvPicPr>
          <p:cNvPr id="4" name="图片 3" descr="图表, 折线图&#10;&#10;描述已自动生成">
            <a:extLst>
              <a:ext uri="{FF2B5EF4-FFF2-40B4-BE49-F238E27FC236}">
                <a16:creationId xmlns:a16="http://schemas.microsoft.com/office/drawing/2014/main" id="{841C02CE-8939-A585-13A0-293A575E3EE2}"/>
              </a:ext>
            </a:extLst>
          </p:cNvPr>
          <p:cNvPicPr>
            <a:picLocks noChangeAspect="1"/>
          </p:cNvPicPr>
          <p:nvPr/>
        </p:nvPicPr>
        <p:blipFill>
          <a:blip r:embed="rId3"/>
          <a:stretch>
            <a:fillRect/>
          </a:stretch>
        </p:blipFill>
        <p:spPr>
          <a:xfrm>
            <a:off x="2548771" y="728620"/>
            <a:ext cx="4046456" cy="4433929"/>
          </a:xfrm>
          <a:prstGeom prst="rect">
            <a:avLst/>
          </a:prstGeom>
        </p:spPr>
      </p:pic>
    </p:spTree>
    <p:extLst>
      <p:ext uri="{BB962C8B-B14F-4D97-AF65-F5344CB8AC3E}">
        <p14:creationId xmlns:p14="http://schemas.microsoft.com/office/powerpoint/2010/main" val="3239488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A9116D-0FEE-72EA-BC80-655A8B38FDBE}"/>
              </a:ext>
            </a:extLst>
          </p:cNvPr>
          <p:cNvSpPr>
            <a:spLocks noGrp="1"/>
          </p:cNvSpPr>
          <p:nvPr>
            <p:ph type="body" sz="half" idx="10"/>
          </p:nvPr>
        </p:nvSpPr>
        <p:spPr/>
        <p:txBody>
          <a:bodyPr/>
          <a:lstStyle/>
          <a:p>
            <a:r>
              <a:rPr lang="en-US" altLang="zh-CN" dirty="0"/>
              <a:t>GP model</a:t>
            </a:r>
            <a:endParaRPr lang="zh-CN" altLang="en-US" dirty="0"/>
          </a:p>
        </p:txBody>
      </p:sp>
      <p:pic>
        <p:nvPicPr>
          <p:cNvPr id="7" name="图片 6" descr="图表, 折线图&#10;&#10;描述已自动生成">
            <a:extLst>
              <a:ext uri="{FF2B5EF4-FFF2-40B4-BE49-F238E27FC236}">
                <a16:creationId xmlns:a16="http://schemas.microsoft.com/office/drawing/2014/main" id="{B5AE6ADC-9CD2-1C47-39B2-2BF0DC5660E6}"/>
              </a:ext>
            </a:extLst>
          </p:cNvPr>
          <p:cNvPicPr>
            <a:picLocks noChangeAspect="1"/>
          </p:cNvPicPr>
          <p:nvPr/>
        </p:nvPicPr>
        <p:blipFill>
          <a:blip r:embed="rId2"/>
          <a:stretch>
            <a:fillRect/>
          </a:stretch>
        </p:blipFill>
        <p:spPr>
          <a:xfrm>
            <a:off x="6082407" y="1081387"/>
            <a:ext cx="2578468" cy="2825373"/>
          </a:xfrm>
          <a:prstGeom prst="rect">
            <a:avLst/>
          </a:prstGeom>
        </p:spPr>
      </p:pic>
      <p:pic>
        <p:nvPicPr>
          <p:cNvPr id="9" name="图片 8" descr="图表, 折线图, 表面图&#10;&#10;描述已自动生成">
            <a:extLst>
              <a:ext uri="{FF2B5EF4-FFF2-40B4-BE49-F238E27FC236}">
                <a16:creationId xmlns:a16="http://schemas.microsoft.com/office/drawing/2014/main" id="{A66A98A2-D2CF-2A0A-761E-EC529CE3E9F5}"/>
              </a:ext>
            </a:extLst>
          </p:cNvPr>
          <p:cNvPicPr>
            <a:picLocks noChangeAspect="1"/>
          </p:cNvPicPr>
          <p:nvPr/>
        </p:nvPicPr>
        <p:blipFill>
          <a:blip r:embed="rId3"/>
          <a:stretch>
            <a:fillRect/>
          </a:stretch>
        </p:blipFill>
        <p:spPr>
          <a:xfrm>
            <a:off x="439343" y="1081388"/>
            <a:ext cx="2570557" cy="2825373"/>
          </a:xfrm>
          <a:prstGeom prst="rect">
            <a:avLst/>
          </a:prstGeom>
        </p:spPr>
      </p:pic>
      <p:pic>
        <p:nvPicPr>
          <p:cNvPr id="11" name="图片 10" descr="图表&#10;&#10;描述已自动生成">
            <a:extLst>
              <a:ext uri="{FF2B5EF4-FFF2-40B4-BE49-F238E27FC236}">
                <a16:creationId xmlns:a16="http://schemas.microsoft.com/office/drawing/2014/main" id="{86D61200-0351-353E-E0CA-CFFB4E011853}"/>
              </a:ext>
            </a:extLst>
          </p:cNvPr>
          <p:cNvPicPr>
            <a:picLocks noChangeAspect="1"/>
          </p:cNvPicPr>
          <p:nvPr/>
        </p:nvPicPr>
        <p:blipFill>
          <a:blip r:embed="rId4"/>
          <a:stretch>
            <a:fillRect/>
          </a:stretch>
        </p:blipFill>
        <p:spPr>
          <a:xfrm>
            <a:off x="3245664" y="1081387"/>
            <a:ext cx="2600914" cy="2825373"/>
          </a:xfrm>
          <a:prstGeom prst="rect">
            <a:avLst/>
          </a:prstGeom>
        </p:spPr>
      </p:pic>
    </p:spTree>
    <p:extLst>
      <p:ext uri="{BB962C8B-B14F-4D97-AF65-F5344CB8AC3E}">
        <p14:creationId xmlns:p14="http://schemas.microsoft.com/office/powerpoint/2010/main" val="4240744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B70640A-AD4F-77F1-7F1C-9588C54F475C}"/>
              </a:ext>
            </a:extLst>
          </p:cNvPr>
          <p:cNvPicPr>
            <a:picLocks noChangeAspect="1"/>
          </p:cNvPicPr>
          <p:nvPr/>
        </p:nvPicPr>
        <p:blipFill>
          <a:blip r:embed="rId2"/>
          <a:stretch>
            <a:fillRect/>
          </a:stretch>
        </p:blipFill>
        <p:spPr>
          <a:xfrm>
            <a:off x="4572000" y="1172882"/>
            <a:ext cx="4433207" cy="3369236"/>
          </a:xfrm>
          <a:prstGeom prst="rect">
            <a:avLst/>
          </a:prstGeom>
          <a:noFill/>
        </p:spPr>
      </p:pic>
      <p:sp>
        <p:nvSpPr>
          <p:cNvPr id="11" name="Text Placeholder 2">
            <a:extLst>
              <a:ext uri="{FF2B5EF4-FFF2-40B4-BE49-F238E27FC236}">
                <a16:creationId xmlns:a16="http://schemas.microsoft.com/office/drawing/2014/main" id="{D7C3CFDA-CFD4-3552-B9A6-8A00D6BFE272}"/>
              </a:ext>
            </a:extLst>
          </p:cNvPr>
          <p:cNvSpPr>
            <a:spLocks noGrp="1"/>
          </p:cNvSpPr>
          <p:nvPr>
            <p:ph type="body" sz="half" idx="2"/>
          </p:nvPr>
        </p:nvSpPr>
        <p:spPr>
          <a:xfrm>
            <a:off x="287339" y="1634675"/>
            <a:ext cx="4052221" cy="3250514"/>
          </a:xfrm>
        </p:spPr>
        <p:txBody>
          <a:bodyPr/>
          <a:lstStyle/>
          <a:p>
            <a:pPr marL="285750" indent="-285750" algn="l">
              <a:buFont typeface="Arial" panose="020B0604020202020204" pitchFamily="34" charset="0"/>
              <a:buChar char="•"/>
            </a:pPr>
            <a:r>
              <a:rPr lang="en-US" altLang="zh-CN" sz="1800" b="0" i="0" u="none" strike="noStrike" baseline="0" dirty="0">
                <a:latin typeface="NimbusRomNo9L-Regu"/>
              </a:rPr>
              <a:t>The true safe set constrain is set manually, </a:t>
            </a:r>
            <a:r>
              <a:rPr lang="en-US" altLang="zh-CN" sz="1800" b="0" dirty="0">
                <a:latin typeface="NimbusRomNo9L-Regu"/>
              </a:rPr>
              <a:t>c</a:t>
            </a:r>
            <a:r>
              <a:rPr lang="en-US" altLang="zh-CN" sz="1800" b="0" i="0" u="none" strike="noStrike" baseline="0" dirty="0">
                <a:latin typeface="NimbusRomNo9L-Regu"/>
              </a:rPr>
              <a:t>onsidering the torque is limited so that the real system cannot recover from states with </a:t>
            </a:r>
            <a:r>
              <a:rPr lang="en-US" altLang="zh-CN" sz="1800" b="0" dirty="0">
                <a:latin typeface="CMSY10"/>
                <a:ea typeface="等线" panose="02010600030101010101" pitchFamily="2" charset="-122"/>
              </a:rPr>
              <a:t>θ</a:t>
            </a:r>
            <a:r>
              <a:rPr lang="en-US" altLang="zh-CN" sz="1800" b="0" i="0" u="none" strike="noStrike" baseline="0" dirty="0">
                <a:latin typeface="CMSY10"/>
              </a:rPr>
              <a:t> </a:t>
            </a:r>
            <a:r>
              <a:rPr lang="en-US" altLang="zh-CN" sz="1800" b="0" i="0" u="none" strike="noStrike" baseline="0" dirty="0">
                <a:latin typeface="CMMI10"/>
              </a:rPr>
              <a:t>&gt; </a:t>
            </a:r>
            <a:r>
              <a:rPr lang="en-US" altLang="zh-CN" sz="1800" b="0" dirty="0">
                <a:latin typeface="CMR10"/>
              </a:rPr>
              <a:t>5</a:t>
            </a:r>
            <a:r>
              <a:rPr lang="en-US" altLang="zh-CN" sz="1800" b="0" i="0" u="none" strike="noStrike" baseline="0" dirty="0">
                <a:latin typeface="CMR10"/>
              </a:rPr>
              <a:t>0 deg</a:t>
            </a:r>
            <a:r>
              <a:rPr lang="en-US" altLang="zh-CN" sz="1800" b="0" i="0" u="none" strike="noStrike" baseline="0" dirty="0">
                <a:latin typeface="NimbusRomNo9L-Regu"/>
              </a:rPr>
              <a:t>. </a:t>
            </a:r>
          </a:p>
          <a:p>
            <a:pPr marL="285750" indent="-285750" algn="l">
              <a:buFont typeface="Arial" panose="020B0604020202020204" pitchFamily="34" charset="0"/>
              <a:buChar char="•"/>
            </a:pPr>
            <a:r>
              <a:rPr lang="en-US" sz="1800" b="0" dirty="0">
                <a:latin typeface="NimbusRomNo9L-Regu"/>
              </a:rPr>
              <a:t>Prior safe set is based on the a priori dynamics model that initialized the GP model.</a:t>
            </a:r>
          </a:p>
          <a:p>
            <a:pPr marL="285750" indent="-285750" algn="l">
              <a:buFont typeface="Arial" panose="020B0604020202020204" pitchFamily="34" charset="0"/>
              <a:buChar char="•"/>
            </a:pPr>
            <a:r>
              <a:rPr lang="en-US" sz="1800" b="0" dirty="0">
                <a:latin typeface="NimbusRomNo9L-Regu"/>
              </a:rPr>
              <a:t>The estimated safe set shows the GP works for the bias between the true dynamic model and a priori model.</a:t>
            </a:r>
          </a:p>
          <a:p>
            <a:endParaRPr lang="en-US" dirty="0"/>
          </a:p>
        </p:txBody>
      </p:sp>
      <p:sp>
        <p:nvSpPr>
          <p:cNvPr id="13" name="Text Placeholder 3">
            <a:extLst>
              <a:ext uri="{FF2B5EF4-FFF2-40B4-BE49-F238E27FC236}">
                <a16:creationId xmlns:a16="http://schemas.microsoft.com/office/drawing/2014/main" id="{604426F5-7412-283D-E314-7D14C68C4C37}"/>
              </a:ext>
            </a:extLst>
          </p:cNvPr>
          <p:cNvSpPr>
            <a:spLocks noGrp="1"/>
          </p:cNvSpPr>
          <p:nvPr>
            <p:ph type="body" sz="half" idx="10"/>
          </p:nvPr>
        </p:nvSpPr>
        <p:spPr>
          <a:xfrm>
            <a:off x="287339" y="163856"/>
            <a:ext cx="4684711" cy="769594"/>
          </a:xfrm>
        </p:spPr>
        <p:txBody>
          <a:bodyPr/>
          <a:lstStyle/>
          <a:p>
            <a:r>
              <a:rPr lang="en-US" dirty="0"/>
              <a:t>GP-based safe set</a:t>
            </a:r>
          </a:p>
        </p:txBody>
      </p:sp>
    </p:spTree>
    <p:extLst>
      <p:ext uri="{BB962C8B-B14F-4D97-AF65-F5344CB8AC3E}">
        <p14:creationId xmlns:p14="http://schemas.microsoft.com/office/powerpoint/2010/main" val="356217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AB2CE64-AEDA-757D-1537-93A89EE2684C}"/>
              </a:ext>
            </a:extLst>
          </p:cNvPr>
          <p:cNvSpPr>
            <a:spLocks noGrp="1"/>
          </p:cNvSpPr>
          <p:nvPr>
            <p:ph type="body" sz="half" idx="10"/>
          </p:nvPr>
        </p:nvSpPr>
        <p:spPr/>
        <p:txBody>
          <a:bodyPr/>
          <a:lstStyle/>
          <a:p>
            <a:r>
              <a:rPr lang="en-US" altLang="zh-CN" dirty="0"/>
              <a:t>5. Conclusion</a:t>
            </a:r>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875BF87D-283F-9F9A-192B-21BD87E7E4A7}"/>
                  </a:ext>
                </a:extLst>
              </p:cNvPr>
              <p:cNvSpPr>
                <a:spLocks noGrp="1"/>
              </p:cNvSpPr>
              <p:nvPr>
                <p:ph type="body" sz="half" idx="11"/>
              </p:nvPr>
            </p:nvSpPr>
            <p:spPr>
              <a:xfrm>
                <a:off x="292328" y="1163355"/>
                <a:ext cx="8492897" cy="3388289"/>
              </a:xfrm>
            </p:spPr>
            <p:txBody>
              <a:bodyPr/>
              <a:lstStyle/>
              <a:p>
                <a:r>
                  <a:rPr lang="en-US" altLang="zh-CN" dirty="0"/>
                  <a:t>Advantages:</a:t>
                </a:r>
              </a:p>
              <a:p>
                <a:pPr marL="971550" lvl="1" indent="-342900"/>
                <a:endParaRPr lang="en-US" altLang="zh-CN" dirty="0"/>
              </a:p>
              <a:p>
                <a:pPr marL="971550" lvl="1" indent="-342900"/>
                <a:r>
                  <a:rPr lang="en-US" altLang="zh-CN" dirty="0"/>
                  <a:t>The Neural-Network-based Lyapunov function ensures a positive V and non-positive time derivative </a:t>
                </a:r>
                <a14:m>
                  <m:oMath xmlns:m="http://schemas.openxmlformats.org/officeDocument/2006/math">
                    <m:acc>
                      <m:accPr>
                        <m:chr m:val="̇"/>
                        <m:ctrlPr>
                          <a:rPr lang="en-US" altLang="zh-CN" b="0" i="1" smtClean="0">
                            <a:solidFill>
                              <a:srgbClr val="374151"/>
                            </a:solidFill>
                            <a:latin typeface="Cambria Math" panose="02040503050406030204" pitchFamily="18" charset="0"/>
                          </a:rPr>
                        </m:ctrlPr>
                      </m:accPr>
                      <m:e>
                        <m:r>
                          <a:rPr lang="en-US" altLang="zh-CN" b="0" i="1" smtClean="0">
                            <a:solidFill>
                              <a:srgbClr val="374151"/>
                            </a:solidFill>
                            <a:latin typeface="Cambria Math" panose="02040503050406030204" pitchFamily="18" charset="0"/>
                          </a:rPr>
                          <m:t>𝑉</m:t>
                        </m:r>
                      </m:e>
                    </m:acc>
                    <m:d>
                      <m:dPr>
                        <m:ctrlPr>
                          <a:rPr lang="en-US" altLang="zh-CN" b="0" i="1" smtClean="0">
                            <a:solidFill>
                              <a:srgbClr val="374151"/>
                            </a:solidFill>
                            <a:latin typeface="Cambria Math" panose="02040503050406030204" pitchFamily="18" charset="0"/>
                          </a:rPr>
                        </m:ctrlPr>
                      </m:dPr>
                      <m:e>
                        <m:r>
                          <a:rPr lang="en-US" altLang="zh-CN" b="0" i="1" smtClean="0">
                            <a:solidFill>
                              <a:srgbClr val="374151"/>
                            </a:solidFill>
                            <a:latin typeface="Cambria Math" panose="02040503050406030204" pitchFamily="18" charset="0"/>
                          </a:rPr>
                          <m:t>𝑥</m:t>
                        </m:r>
                      </m:e>
                    </m:d>
                  </m:oMath>
                </a14:m>
                <a:r>
                  <a:rPr lang="en-US" altLang="zh-CN" dirty="0"/>
                  <a:t> without knowing the physical properties of the real model. </a:t>
                </a:r>
              </a:p>
              <a:p>
                <a:pPr marL="971550" lvl="1" indent="-342900"/>
                <a:r>
                  <a:rPr lang="en-US" altLang="zh-CN" dirty="0"/>
                  <a:t>The Gaussian Process (GP) model can adapt to uncertainties and errors present in real-world models, ensure the states within the ROA hold high confidence levels.</a:t>
                </a:r>
              </a:p>
              <a:p>
                <a:r>
                  <a:rPr lang="en-US" altLang="zh-CN" dirty="0"/>
                  <a:t>	</a:t>
                </a:r>
                <a:endParaRPr lang="zh-CN" altLang="en-US" dirty="0"/>
              </a:p>
            </p:txBody>
          </p:sp>
        </mc:Choice>
        <mc:Fallback xmlns="">
          <p:sp>
            <p:nvSpPr>
              <p:cNvPr id="3" name="文本占位符 2">
                <a:extLst>
                  <a:ext uri="{FF2B5EF4-FFF2-40B4-BE49-F238E27FC236}">
                    <a16:creationId xmlns:a16="http://schemas.microsoft.com/office/drawing/2014/main" id="{875BF87D-283F-9F9A-192B-21BD87E7E4A7}"/>
                  </a:ext>
                </a:extLst>
              </p:cNvPr>
              <p:cNvSpPr>
                <a:spLocks noGrp="1" noRot="1" noChangeAspect="1" noMove="1" noResize="1" noEditPoints="1" noAdjustHandles="1" noChangeArrowheads="1" noChangeShapeType="1" noTextEdit="1"/>
              </p:cNvSpPr>
              <p:nvPr>
                <p:ph type="body" sz="half" idx="11"/>
              </p:nvPr>
            </p:nvSpPr>
            <p:spPr>
              <a:xfrm>
                <a:off x="292328" y="1163355"/>
                <a:ext cx="8492897" cy="3388289"/>
              </a:xfrm>
              <a:blipFill>
                <a:blip r:embed="rId2"/>
                <a:stretch>
                  <a:fillRect l="-1938"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6287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6ADD1E7-64C9-86DC-B268-DEAF8AC7BFAD}"/>
              </a:ext>
            </a:extLst>
          </p:cNvPr>
          <p:cNvSpPr>
            <a:spLocks noGrp="1"/>
          </p:cNvSpPr>
          <p:nvPr>
            <p:ph type="body" sz="half" idx="10"/>
          </p:nvPr>
        </p:nvSpPr>
        <p:spPr/>
        <p:txBody>
          <a:bodyPr/>
          <a:lstStyle/>
          <a:p>
            <a:r>
              <a:rPr lang="en-US" altLang="zh-CN" dirty="0"/>
              <a:t>5. Conclusion</a:t>
            </a:r>
            <a:endParaRPr lang="zh-CN" altLang="en-US" dirty="0"/>
          </a:p>
        </p:txBody>
      </p:sp>
      <p:sp>
        <p:nvSpPr>
          <p:cNvPr id="3" name="文本占位符 2">
            <a:extLst>
              <a:ext uri="{FF2B5EF4-FFF2-40B4-BE49-F238E27FC236}">
                <a16:creationId xmlns:a16="http://schemas.microsoft.com/office/drawing/2014/main" id="{7C4BBCE3-E3A6-BB1E-ADF7-4FF6316E0001}"/>
              </a:ext>
            </a:extLst>
          </p:cNvPr>
          <p:cNvSpPr>
            <a:spLocks noGrp="1"/>
          </p:cNvSpPr>
          <p:nvPr>
            <p:ph type="body" sz="half" idx="11"/>
          </p:nvPr>
        </p:nvSpPr>
        <p:spPr/>
        <p:txBody>
          <a:bodyPr/>
          <a:lstStyle/>
          <a:p>
            <a:r>
              <a:rPr lang="en-US" altLang="zh-CN" dirty="0"/>
              <a:t>For Improvement</a:t>
            </a:r>
          </a:p>
          <a:p>
            <a:pPr marL="971550" lvl="1" indent="-342900"/>
            <a:r>
              <a:rPr lang="en-US" altLang="zh-CN" dirty="0"/>
              <a:t>Discrete state space</a:t>
            </a:r>
          </a:p>
          <a:p>
            <a:pPr marL="971550" lvl="1" indent="-342900"/>
            <a:r>
              <a:rPr lang="en-US" altLang="zh-CN" dirty="0"/>
              <a:t>Too many NN models, is it possible to design a end-to-end network?</a:t>
            </a:r>
          </a:p>
          <a:p>
            <a:pPr marL="971550" lvl="1" indent="-342900"/>
            <a:r>
              <a:rPr lang="en-US" altLang="zh-CN" dirty="0"/>
              <a:t>Only one equilibrium point was applied in the project.  Local asymptotically stable. </a:t>
            </a:r>
          </a:p>
          <a:p>
            <a:pPr marL="342900" indent="-342900">
              <a:buFont typeface="Arial" panose="020B0604020202020204" pitchFamily="34" charset="0"/>
              <a:buChar char="•"/>
            </a:pPr>
            <a:endParaRPr lang="zh-CN" altLang="en-US" dirty="0"/>
          </a:p>
        </p:txBody>
      </p:sp>
    </p:spTree>
    <p:extLst>
      <p:ext uri="{BB962C8B-B14F-4D97-AF65-F5344CB8AC3E}">
        <p14:creationId xmlns:p14="http://schemas.microsoft.com/office/powerpoint/2010/main" val="1499043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D838B48-46B4-93F3-8029-50412DD1F69C}"/>
              </a:ext>
            </a:extLst>
          </p:cNvPr>
          <p:cNvSpPr>
            <a:spLocks noGrp="1"/>
          </p:cNvSpPr>
          <p:nvPr>
            <p:ph type="body" sz="quarter" idx="10"/>
          </p:nvPr>
        </p:nvSpPr>
        <p:spPr/>
        <p:txBody>
          <a:bodyPr/>
          <a:lstStyle/>
          <a:p>
            <a:r>
              <a:rPr lang="en-US" altLang="zh-CN" dirty="0"/>
              <a:t>Thanks for your attention</a:t>
            </a:r>
            <a:endParaRPr lang="zh-CN" altLang="en-US" dirty="0"/>
          </a:p>
        </p:txBody>
      </p:sp>
      <p:sp>
        <p:nvSpPr>
          <p:cNvPr id="3" name="文本框 2">
            <a:extLst>
              <a:ext uri="{FF2B5EF4-FFF2-40B4-BE49-F238E27FC236}">
                <a16:creationId xmlns:a16="http://schemas.microsoft.com/office/drawing/2014/main" id="{84F12934-B9C1-AFA9-D790-27F4C161560E}"/>
              </a:ext>
            </a:extLst>
          </p:cNvPr>
          <p:cNvSpPr txBox="1"/>
          <p:nvPr/>
        </p:nvSpPr>
        <p:spPr>
          <a:xfrm>
            <a:off x="2380343" y="4782458"/>
            <a:ext cx="4383314" cy="507831"/>
          </a:xfrm>
          <a:prstGeom prst="rect">
            <a:avLst/>
          </a:prstGeom>
          <a:noFill/>
        </p:spPr>
        <p:txBody>
          <a:bodyPr wrap="square" rtlCol="0">
            <a:spAutoFit/>
          </a:bodyPr>
          <a:lstStyle/>
          <a:p>
            <a:pPr algn="ctr"/>
            <a:r>
              <a:rPr lang="en-US" altLang="zh-CN" dirty="0">
                <a:solidFill>
                  <a:schemeClr val="bg1"/>
                </a:solidFill>
              </a:rPr>
              <a:t>Code is available on </a:t>
            </a:r>
            <a:r>
              <a:rPr lang="en-US" altLang="zh-CN" u="sng" dirty="0">
                <a:solidFill>
                  <a:schemeClr val="bg1"/>
                </a:solidFill>
              </a:rPr>
              <a:t>https://github.com/YBCheung/Safe_Learning</a:t>
            </a:r>
            <a:endParaRPr lang="zh-CN" altLang="en-US" u="sng" dirty="0">
              <a:solidFill>
                <a:schemeClr val="bg1"/>
              </a:solidFill>
            </a:endParaRPr>
          </a:p>
        </p:txBody>
      </p:sp>
    </p:spTree>
    <p:extLst>
      <p:ext uri="{BB962C8B-B14F-4D97-AF65-F5344CB8AC3E}">
        <p14:creationId xmlns:p14="http://schemas.microsoft.com/office/powerpoint/2010/main" val="404411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447AD9-33AF-8110-50B0-4E4F061BEC08}"/>
              </a:ext>
            </a:extLst>
          </p:cNvPr>
          <p:cNvSpPr>
            <a:spLocks noGrp="1"/>
          </p:cNvSpPr>
          <p:nvPr>
            <p:ph type="body" sz="half" idx="10"/>
          </p:nvPr>
        </p:nvSpPr>
        <p:spPr/>
        <p:txBody>
          <a:bodyPr/>
          <a:lstStyle/>
          <a:p>
            <a:r>
              <a:rPr lang="en-US" altLang="zh-CN" dirty="0"/>
              <a:t>1.1 Safety in RL</a:t>
            </a:r>
            <a:endParaRPr lang="zh-CN" altLang="en-US" dirty="0"/>
          </a:p>
        </p:txBody>
      </p:sp>
      <p:sp>
        <p:nvSpPr>
          <p:cNvPr id="3" name="文本占位符 2">
            <a:extLst>
              <a:ext uri="{FF2B5EF4-FFF2-40B4-BE49-F238E27FC236}">
                <a16:creationId xmlns:a16="http://schemas.microsoft.com/office/drawing/2014/main" id="{0EDA1D25-C306-7B61-61F7-38909F84700B}"/>
              </a:ext>
            </a:extLst>
          </p:cNvPr>
          <p:cNvSpPr>
            <a:spLocks noGrp="1"/>
          </p:cNvSpPr>
          <p:nvPr>
            <p:ph type="body" sz="half" idx="11"/>
          </p:nvPr>
        </p:nvSpPr>
        <p:spPr>
          <a:xfrm>
            <a:off x="292165" y="1004808"/>
            <a:ext cx="5184644" cy="3388289"/>
          </a:xfrm>
        </p:spPr>
        <p:txBody>
          <a:bodyPr/>
          <a:lstStyle/>
          <a:p>
            <a:pPr marL="342900" indent="-342900">
              <a:buFont typeface="Arial" panose="020B0604020202020204" pitchFamily="34" charset="0"/>
              <a:buChar char="•"/>
            </a:pPr>
            <a:r>
              <a:rPr lang="en-US" altLang="zh-CN" b="0" i="0" dirty="0">
                <a:solidFill>
                  <a:srgbClr val="374151"/>
                </a:solidFill>
                <a:effectLst/>
                <a:latin typeface="Söhne"/>
              </a:rPr>
              <a:t>An AI agent operates within predefined safety constraints</a:t>
            </a:r>
          </a:p>
          <a:p>
            <a:pPr marL="342900" indent="-342900">
              <a:buFont typeface="Arial" panose="020B0604020202020204" pitchFamily="34" charset="0"/>
              <a:buChar char="•"/>
            </a:pPr>
            <a:r>
              <a:rPr lang="en-US" altLang="zh-CN" b="0" i="0" dirty="0">
                <a:solidFill>
                  <a:srgbClr val="374151"/>
                </a:solidFill>
                <a:effectLst/>
                <a:latin typeface="Söhne"/>
              </a:rPr>
              <a:t>To minimize the risk of harmful or undesirable outcomes.</a:t>
            </a:r>
          </a:p>
          <a:p>
            <a:pPr marL="342900" indent="-342900">
              <a:buFont typeface="Arial" panose="020B0604020202020204" pitchFamily="34" charset="0"/>
              <a:buChar char="•"/>
            </a:pPr>
            <a:r>
              <a:rPr lang="en-US" altLang="zh-CN" b="0" i="0" dirty="0">
                <a:solidFill>
                  <a:srgbClr val="374151"/>
                </a:solidFill>
                <a:effectLst/>
                <a:latin typeface="Söhne"/>
              </a:rPr>
              <a:t>Critical when training &amp; deploying in real-world environments</a:t>
            </a:r>
          </a:p>
          <a:p>
            <a:endParaRPr lang="en-US" altLang="zh-CN" b="0" i="0" dirty="0">
              <a:solidFill>
                <a:srgbClr val="374151"/>
              </a:solidFill>
              <a:effectLst/>
              <a:latin typeface="Söhne"/>
            </a:endParaRPr>
          </a:p>
        </p:txBody>
      </p:sp>
      <p:pic>
        <p:nvPicPr>
          <p:cNvPr id="5" name="Picture 2" descr="Will We Blame Self-Driving Cars? - WSJ">
            <a:extLst>
              <a:ext uri="{FF2B5EF4-FFF2-40B4-BE49-F238E27FC236}">
                <a16:creationId xmlns:a16="http://schemas.microsoft.com/office/drawing/2014/main" id="{948F18A3-EC55-3E21-5B14-89C595CC6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143" y="3312513"/>
            <a:ext cx="2050703" cy="20507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395A46A-9091-009A-1120-A15DD7530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568" y="806797"/>
            <a:ext cx="3081658" cy="205070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descr="图片包含 形状&#10;&#10;描述已自动生成">
            <a:extLst>
              <a:ext uri="{FF2B5EF4-FFF2-40B4-BE49-F238E27FC236}">
                <a16:creationId xmlns:a16="http://schemas.microsoft.com/office/drawing/2014/main" id="{2D5243F0-B0CE-5172-D9C6-FA9D88EB4EC9}"/>
              </a:ext>
            </a:extLst>
          </p:cNvPr>
          <p:cNvPicPr>
            <a:picLocks noChangeAspect="1"/>
          </p:cNvPicPr>
          <p:nvPr/>
        </p:nvPicPr>
        <p:blipFill>
          <a:blip r:embed="rId5"/>
          <a:stretch>
            <a:fillRect/>
          </a:stretch>
        </p:blipFill>
        <p:spPr>
          <a:xfrm>
            <a:off x="1661161" y="3133289"/>
            <a:ext cx="4640580" cy="2409152"/>
          </a:xfrm>
          <a:prstGeom prst="rect">
            <a:avLst/>
          </a:prstGeom>
        </p:spPr>
      </p:pic>
    </p:spTree>
    <p:extLst>
      <p:ext uri="{BB962C8B-B14F-4D97-AF65-F5344CB8AC3E}">
        <p14:creationId xmlns:p14="http://schemas.microsoft.com/office/powerpoint/2010/main" val="768053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307C1B-35CF-01CB-D3EF-938A7331BB8F}"/>
              </a:ext>
            </a:extLst>
          </p:cNvPr>
          <p:cNvSpPr>
            <a:spLocks noGrp="1"/>
          </p:cNvSpPr>
          <p:nvPr>
            <p:ph type="body" sz="half" idx="10"/>
          </p:nvPr>
        </p:nvSpPr>
        <p:spPr/>
        <p:txBody>
          <a:bodyPr/>
          <a:lstStyle/>
          <a:p>
            <a:r>
              <a:rPr lang="en-US" altLang="zh-CN" dirty="0"/>
              <a:t>1.2 Region of Attraction</a:t>
            </a:r>
            <a:endParaRPr lang="zh-CN" altLang="en-US" dirty="0"/>
          </a:p>
        </p:txBody>
      </p:sp>
      <p:sp>
        <p:nvSpPr>
          <p:cNvPr id="3" name="文本占位符 2">
            <a:extLst>
              <a:ext uri="{FF2B5EF4-FFF2-40B4-BE49-F238E27FC236}">
                <a16:creationId xmlns:a16="http://schemas.microsoft.com/office/drawing/2014/main" id="{4E54E480-F1EC-076A-B4CB-2B3DB3FCBFAA}"/>
              </a:ext>
            </a:extLst>
          </p:cNvPr>
          <p:cNvSpPr>
            <a:spLocks noGrp="1"/>
          </p:cNvSpPr>
          <p:nvPr>
            <p:ph type="body" sz="half" idx="11"/>
          </p:nvPr>
        </p:nvSpPr>
        <p:spPr>
          <a:xfrm>
            <a:off x="358774" y="1163355"/>
            <a:ext cx="8492897" cy="3388289"/>
          </a:xfrm>
        </p:spPr>
        <p:txBody>
          <a:bodyPr/>
          <a:lstStyle/>
          <a:p>
            <a:r>
              <a:rPr lang="en-US" altLang="zh-CN" dirty="0"/>
              <a:t>Region of Attraction (ROA)</a:t>
            </a:r>
            <a:r>
              <a:rPr lang="en-US" altLang="zh-CN" b="0" dirty="0">
                <a:solidFill>
                  <a:srgbClr val="374151"/>
                </a:solidFill>
                <a:latin typeface="Söhne"/>
              </a:rPr>
              <a:t>: a safe subset of the </a:t>
            </a:r>
            <a:r>
              <a:rPr lang="en-US" altLang="zh-CN" dirty="0">
                <a:solidFill>
                  <a:srgbClr val="374151"/>
                </a:solidFill>
                <a:latin typeface="Söhne"/>
              </a:rPr>
              <a:t>state</a:t>
            </a:r>
            <a:r>
              <a:rPr lang="en-US" altLang="zh-CN" b="0" dirty="0">
                <a:solidFill>
                  <a:srgbClr val="374151"/>
                </a:solidFill>
                <a:latin typeface="Söhne"/>
              </a:rPr>
              <a:t> space in which a given controller </a:t>
            </a:r>
            <a:r>
              <a:rPr lang="en-US" altLang="zh-CN" dirty="0">
                <a:solidFill>
                  <a:srgbClr val="374151"/>
                </a:solidFill>
                <a:latin typeface="Söhne"/>
              </a:rPr>
              <a:t>renders an equilibrium point</a:t>
            </a:r>
            <a:r>
              <a:rPr lang="en-US" altLang="zh-CN" b="0" dirty="0">
                <a:solidFill>
                  <a:srgbClr val="374151"/>
                </a:solidFill>
                <a:latin typeface="Söhne"/>
              </a:rPr>
              <a:t> asymptotically stable</a:t>
            </a:r>
            <a:endParaRPr lang="en-US" altLang="zh-CN" dirty="0"/>
          </a:p>
          <a:p>
            <a:pPr marL="342900" indent="-342900">
              <a:buFont typeface="Arial" panose="020B0604020202020204" pitchFamily="34" charset="0"/>
              <a:buChar char="•"/>
            </a:pPr>
            <a:r>
              <a:rPr lang="en-US" altLang="zh-CN" b="0" dirty="0">
                <a:solidFill>
                  <a:srgbClr val="374151"/>
                </a:solidFill>
                <a:latin typeface="Söhne"/>
              </a:rPr>
              <a:t>Any state within the ROA will asymptotically approach the stable equilibrium. </a:t>
            </a:r>
          </a:p>
          <a:p>
            <a:endParaRPr lang="en-US" altLang="zh-CN" dirty="0"/>
          </a:p>
          <a:p>
            <a:endParaRPr lang="zh-CN" altLang="en-US" dirty="0"/>
          </a:p>
        </p:txBody>
      </p:sp>
      <p:pic>
        <p:nvPicPr>
          <p:cNvPr id="5" name="图片 4">
            <a:extLst>
              <a:ext uri="{FF2B5EF4-FFF2-40B4-BE49-F238E27FC236}">
                <a16:creationId xmlns:a16="http://schemas.microsoft.com/office/drawing/2014/main" id="{40E11108-7454-10D6-9A5A-EA61B3122719}"/>
              </a:ext>
            </a:extLst>
          </p:cNvPr>
          <p:cNvPicPr>
            <a:picLocks noChangeAspect="1"/>
          </p:cNvPicPr>
          <p:nvPr/>
        </p:nvPicPr>
        <p:blipFill>
          <a:blip r:embed="rId3"/>
          <a:stretch>
            <a:fillRect/>
          </a:stretch>
        </p:blipFill>
        <p:spPr>
          <a:xfrm>
            <a:off x="2840836" y="2467913"/>
            <a:ext cx="3205584" cy="2434903"/>
          </a:xfrm>
          <a:prstGeom prst="rect">
            <a:avLst/>
          </a:prstGeom>
        </p:spPr>
      </p:pic>
    </p:spTree>
    <p:extLst>
      <p:ext uri="{BB962C8B-B14F-4D97-AF65-F5344CB8AC3E}">
        <p14:creationId xmlns:p14="http://schemas.microsoft.com/office/powerpoint/2010/main" val="330744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307C1B-35CF-01CB-D3EF-938A7331BB8F}"/>
              </a:ext>
            </a:extLst>
          </p:cNvPr>
          <p:cNvSpPr>
            <a:spLocks noGrp="1"/>
          </p:cNvSpPr>
          <p:nvPr>
            <p:ph type="body" sz="half" idx="10"/>
          </p:nvPr>
        </p:nvSpPr>
        <p:spPr/>
        <p:txBody>
          <a:bodyPr/>
          <a:lstStyle/>
          <a:p>
            <a:r>
              <a:rPr lang="en-US" altLang="zh-CN" dirty="0"/>
              <a:t>1.3 Lyapunov Function</a:t>
            </a:r>
            <a:endParaRPr lang="zh-CN" altLang="en-US" dirty="0"/>
          </a:p>
        </p:txBody>
      </p:sp>
      <p:sp>
        <p:nvSpPr>
          <p:cNvPr id="3" name="文本占位符 2">
            <a:extLst>
              <a:ext uri="{FF2B5EF4-FFF2-40B4-BE49-F238E27FC236}">
                <a16:creationId xmlns:a16="http://schemas.microsoft.com/office/drawing/2014/main" id="{4E54E480-F1EC-076A-B4CB-2B3DB3FCBFAA}"/>
              </a:ext>
            </a:extLst>
          </p:cNvPr>
          <p:cNvSpPr>
            <a:spLocks noGrp="1"/>
          </p:cNvSpPr>
          <p:nvPr>
            <p:ph type="body" sz="half" idx="11"/>
          </p:nvPr>
        </p:nvSpPr>
        <p:spPr>
          <a:xfrm>
            <a:off x="292329" y="1308982"/>
            <a:ext cx="8492897" cy="3388289"/>
          </a:xfrm>
        </p:spPr>
        <p:txBody>
          <a:bodyPr/>
          <a:lstStyle/>
          <a:p>
            <a:pPr marL="342900" indent="-342900">
              <a:buFont typeface="Arial" panose="020B0604020202020204" pitchFamily="34" charset="0"/>
              <a:buChar char="•"/>
            </a:pPr>
            <a:r>
              <a:rPr lang="en-US" altLang="zh-CN" b="0" dirty="0">
                <a:solidFill>
                  <a:srgbClr val="374151"/>
                </a:solidFill>
                <a:latin typeface="Söhne"/>
              </a:rPr>
              <a:t>Lyapunov Function is a scalar function that may be used to prove the stability of an equilibrium of an ordinary differential equation (ODE).</a:t>
            </a:r>
          </a:p>
          <a:p>
            <a:pPr marL="342900" indent="-342900">
              <a:buFont typeface="Arial" panose="020B0604020202020204" pitchFamily="34" charset="0"/>
              <a:buChar char="•"/>
            </a:pPr>
            <a:r>
              <a:rPr lang="en-US" altLang="zh-CN" b="0" i="0" dirty="0">
                <a:solidFill>
                  <a:srgbClr val="374151"/>
                </a:solidFill>
                <a:effectLst/>
                <a:latin typeface="Söhne"/>
              </a:rPr>
              <a:t>It measures the distance to the </a:t>
            </a:r>
            <a:r>
              <a:rPr lang="en-US" altLang="zh-CN" b="0" i="0" dirty="0">
                <a:solidFill>
                  <a:srgbClr val="202124"/>
                </a:solidFill>
                <a:effectLst/>
                <a:latin typeface="Google Sans"/>
              </a:rPr>
              <a:t>Equilibrium point in the state space.</a:t>
            </a:r>
          </a:p>
          <a:p>
            <a:pPr marL="971550" lvl="1" indent="-342900"/>
            <a:r>
              <a:rPr lang="en-US" altLang="zh-CN" b="0" dirty="0">
                <a:solidFill>
                  <a:srgbClr val="202124"/>
                </a:solidFill>
                <a:latin typeface="Google Sans"/>
              </a:rPr>
              <a:t>A simple implementation is</a:t>
            </a:r>
            <a:r>
              <a:rPr lang="en-US" altLang="zh-CN" dirty="0">
                <a:solidFill>
                  <a:srgbClr val="374151"/>
                </a:solidFill>
                <a:latin typeface="Söhne"/>
              </a:rPr>
              <a:t> L2 norm. </a:t>
            </a:r>
            <a:endParaRPr lang="en-US" altLang="zh-CN" b="0" i="0" dirty="0">
              <a:solidFill>
                <a:srgbClr val="202124"/>
              </a:solidFill>
              <a:effectLst/>
              <a:latin typeface="Google Sans"/>
            </a:endParaRPr>
          </a:p>
          <a:p>
            <a:pPr marL="342900" indent="-342900">
              <a:buFont typeface="Arial" panose="020B0604020202020204" pitchFamily="34" charset="0"/>
              <a:buChar char="•"/>
            </a:pPr>
            <a:r>
              <a:rPr lang="en-US" altLang="zh-CN" b="0" dirty="0">
                <a:solidFill>
                  <a:srgbClr val="374151"/>
                </a:solidFill>
                <a:latin typeface="Söhne"/>
              </a:rPr>
              <a:t>Given a Lyapunov function, the problem of finding the ROA reduces to a line search for the maximum safe level set of the Lyapunov function.</a:t>
            </a:r>
            <a:endParaRPr lang="zh-CN" altLang="en-US" b="0" dirty="0">
              <a:solidFill>
                <a:srgbClr val="374151"/>
              </a:solidFill>
              <a:latin typeface="Söhne"/>
            </a:endParaRPr>
          </a:p>
        </p:txBody>
      </p:sp>
      <p:pic>
        <p:nvPicPr>
          <p:cNvPr id="4" name="Picture 2" descr="梯度下降法 —— 经典的优化方法">
            <a:extLst>
              <a:ext uri="{FF2B5EF4-FFF2-40B4-BE49-F238E27FC236}">
                <a16:creationId xmlns:a16="http://schemas.microsoft.com/office/drawing/2014/main" id="{033820B7-844B-169D-3410-6E28FF14C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3620" y="4219092"/>
            <a:ext cx="2186303" cy="113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梯度下降法的数学原理— 数据科学：从基础到实战version 3a0c599">
            <a:extLst>
              <a:ext uri="{FF2B5EF4-FFF2-40B4-BE49-F238E27FC236}">
                <a16:creationId xmlns:a16="http://schemas.microsoft.com/office/drawing/2014/main" id="{43E16F18-2435-4A04-1D77-206320D30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875" y="4276765"/>
            <a:ext cx="2473803" cy="119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22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CC7243-2D1E-7363-7E43-10D5475F4E9F}"/>
              </a:ext>
            </a:extLst>
          </p:cNvPr>
          <p:cNvSpPr>
            <a:spLocks noGrp="1"/>
          </p:cNvSpPr>
          <p:nvPr>
            <p:ph type="body" sz="half" idx="10"/>
          </p:nvPr>
        </p:nvSpPr>
        <p:spPr/>
        <p:txBody>
          <a:bodyPr/>
          <a:lstStyle/>
          <a:p>
            <a:r>
              <a:rPr lang="en-US" altLang="zh-CN" dirty="0"/>
              <a:t>Lyapunov Function Definition</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B093BB49-5B4B-1DB9-5D33-271F4F09FA2E}"/>
                  </a:ext>
                </a:extLst>
              </p:cNvPr>
              <p:cNvSpPr>
                <a:spLocks noGrp="1"/>
              </p:cNvSpPr>
              <p:nvPr>
                <p:ph type="body" sz="half" idx="11"/>
              </p:nvPr>
            </p:nvSpPr>
            <p:spPr>
              <a:xfrm>
                <a:off x="292329" y="870837"/>
                <a:ext cx="8492897" cy="3388289"/>
              </a:xfrm>
            </p:spPr>
            <p:txBody>
              <a:bodyPr/>
              <a:lstStyle/>
              <a:p>
                <a:r>
                  <a:rPr lang="en-US" altLang="zh-CN" b="0" dirty="0">
                    <a:solidFill>
                      <a:srgbClr val="374151"/>
                    </a:solidFill>
                    <a:latin typeface="Söhne"/>
                  </a:rPr>
                  <a:t>Given an autonomous dynamical system </a:t>
                </a:r>
                <a14:m>
                  <m:oMath xmlns:m="http://schemas.openxmlformats.org/officeDocument/2006/math">
                    <m:d>
                      <m:dPr>
                        <m:begChr m:val="{"/>
                        <m:endChr m:val=""/>
                        <m:ctrlPr>
                          <a:rPr lang="en-US" altLang="zh-CN" b="0" i="1" smtClean="0">
                            <a:solidFill>
                              <a:srgbClr val="374151"/>
                            </a:solidFill>
                            <a:latin typeface="Cambria Math" panose="02040503050406030204" pitchFamily="18" charset="0"/>
                          </a:rPr>
                        </m:ctrlPr>
                      </m:dPr>
                      <m:e>
                        <m:eqArr>
                          <m:eqArrPr>
                            <m:ctrlPr>
                              <a:rPr lang="en-US" altLang="zh-CN" b="0" i="1" smtClean="0">
                                <a:solidFill>
                                  <a:srgbClr val="374151"/>
                                </a:solidFill>
                                <a:latin typeface="Cambria Math" panose="02040503050406030204" pitchFamily="18" charset="0"/>
                              </a:rPr>
                            </m:ctrlPr>
                          </m:eqArrPr>
                          <m:e>
                            <m:r>
                              <a:rPr lang="en-US" altLang="zh-CN" b="0" i="1" smtClean="0">
                                <a:solidFill>
                                  <a:srgbClr val="374151"/>
                                </a:solidFill>
                                <a:latin typeface="Cambria Math" panose="02040503050406030204" pitchFamily="18" charset="0"/>
                              </a:rPr>
                              <m:t> </m:t>
                            </m:r>
                            <m:r>
                              <a:rPr lang="en-US" altLang="zh-CN" b="0" i="1" smtClean="0">
                                <a:solidFill>
                                  <a:srgbClr val="374151"/>
                                </a:solidFill>
                                <a:latin typeface="Cambria Math" panose="02040503050406030204" pitchFamily="18" charset="0"/>
                              </a:rPr>
                              <m:t>𝑓</m:t>
                            </m:r>
                            <m:r>
                              <a:rPr lang="en-US" altLang="zh-CN" b="0" i="1" smtClean="0">
                                <a:solidFill>
                                  <a:srgbClr val="374151"/>
                                </a:solidFill>
                                <a:latin typeface="Cambria Math" panose="02040503050406030204" pitchFamily="18" charset="0"/>
                              </a:rPr>
                              <m:t>: </m:t>
                            </m:r>
                            <m:sSup>
                              <m:sSupPr>
                                <m:ctrlPr>
                                  <a:rPr lang="en-US" altLang="zh-CN" b="0" i="1" smtClean="0">
                                    <a:solidFill>
                                      <a:srgbClr val="374151"/>
                                    </a:solidFill>
                                    <a:latin typeface="Cambria Math" panose="02040503050406030204" pitchFamily="18" charset="0"/>
                                  </a:rPr>
                                </m:ctrlPr>
                              </m:sSupPr>
                              <m:e>
                                <m:r>
                                  <a:rPr lang="en-US" altLang="zh-CN" b="0" i="1" smtClean="0">
                                    <a:solidFill>
                                      <a:srgbClr val="374151"/>
                                    </a:solidFill>
                                    <a:latin typeface="Cambria Math" panose="02040503050406030204" pitchFamily="18" charset="0"/>
                                  </a:rPr>
                                  <m:t>𝑅</m:t>
                                </m:r>
                              </m:e>
                              <m:sup>
                                <m:r>
                                  <a:rPr lang="en-US" altLang="zh-CN" b="0" i="1" smtClean="0">
                                    <a:solidFill>
                                      <a:srgbClr val="374151"/>
                                    </a:solidFill>
                                    <a:latin typeface="Cambria Math" panose="02040503050406030204" pitchFamily="18" charset="0"/>
                                  </a:rPr>
                                  <m:t>𝑛</m:t>
                                </m:r>
                              </m:sup>
                            </m:sSup>
                            <m:r>
                              <a:rPr lang="en-US" altLang="zh-CN" b="0" i="1" smtClean="0">
                                <a:solidFill>
                                  <a:srgbClr val="374151"/>
                                </a:solidFill>
                                <a:latin typeface="Cambria Math" panose="02040503050406030204" pitchFamily="18" charset="0"/>
                                <a:ea typeface="Cambria Math" panose="02040503050406030204" pitchFamily="18" charset="0"/>
                              </a:rPr>
                              <m:t>→</m:t>
                            </m:r>
                            <m:sSup>
                              <m:sSupPr>
                                <m:ctrlPr>
                                  <a:rPr lang="en-US" altLang="zh-CN" b="0" i="1" smtClean="0">
                                    <a:solidFill>
                                      <a:srgbClr val="374151"/>
                                    </a:solidFill>
                                    <a:latin typeface="Cambria Math" panose="02040503050406030204" pitchFamily="18" charset="0"/>
                                    <a:ea typeface="Cambria Math" panose="02040503050406030204" pitchFamily="18" charset="0"/>
                                  </a:rPr>
                                </m:ctrlPr>
                              </m:sSupPr>
                              <m:e>
                                <m:r>
                                  <a:rPr lang="en-US" altLang="zh-CN" b="0" i="1" smtClean="0">
                                    <a:solidFill>
                                      <a:srgbClr val="374151"/>
                                    </a:solidFill>
                                    <a:latin typeface="Cambria Math" panose="02040503050406030204" pitchFamily="18" charset="0"/>
                                    <a:ea typeface="Cambria Math" panose="02040503050406030204" pitchFamily="18" charset="0"/>
                                  </a:rPr>
                                  <m:t>𝑅</m:t>
                                </m:r>
                              </m:e>
                              <m:sup>
                                <m:r>
                                  <a:rPr lang="en-US" altLang="zh-CN" b="0" i="1" smtClean="0">
                                    <a:solidFill>
                                      <a:srgbClr val="374151"/>
                                    </a:solidFill>
                                    <a:latin typeface="Cambria Math" panose="02040503050406030204" pitchFamily="18" charset="0"/>
                                    <a:ea typeface="Cambria Math" panose="02040503050406030204" pitchFamily="18" charset="0"/>
                                  </a:rPr>
                                  <m:t>𝑛</m:t>
                                </m:r>
                              </m:sup>
                            </m:sSup>
                          </m:e>
                          <m:e>
                            <m:acc>
                              <m:accPr>
                                <m:chr m:val="́"/>
                                <m:ctrlPr>
                                  <a:rPr lang="en-US" altLang="zh-CN" b="0" i="1" smtClean="0">
                                    <a:solidFill>
                                      <a:srgbClr val="374151"/>
                                    </a:solidFill>
                                    <a:latin typeface="Cambria Math" panose="02040503050406030204" pitchFamily="18" charset="0"/>
                                  </a:rPr>
                                </m:ctrlPr>
                              </m:accPr>
                              <m:e>
                                <m:acc>
                                  <m:accPr>
                                    <m:chr m:val="̇"/>
                                    <m:ctrlPr>
                                      <a:rPr lang="en-US" altLang="zh-CN" b="0" i="1" smtClean="0">
                                        <a:solidFill>
                                          <a:srgbClr val="374151"/>
                                        </a:solidFill>
                                        <a:latin typeface="Cambria Math" panose="02040503050406030204" pitchFamily="18" charset="0"/>
                                      </a:rPr>
                                    </m:ctrlPr>
                                  </m:accPr>
                                  <m:e>
                                    <m:r>
                                      <a:rPr lang="en-US" altLang="zh-CN" b="0" i="1" smtClean="0">
                                        <a:solidFill>
                                          <a:srgbClr val="374151"/>
                                        </a:solidFill>
                                        <a:latin typeface="Cambria Math" panose="02040503050406030204" pitchFamily="18" charset="0"/>
                                      </a:rPr>
                                      <m:t>𝑥</m:t>
                                    </m:r>
                                  </m:e>
                                </m:acc>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𝑓</m:t>
                                </m:r>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𝑥</m:t>
                                </m:r>
                                <m:r>
                                  <a:rPr lang="en-US" altLang="zh-CN" b="0" i="1" smtClean="0">
                                    <a:solidFill>
                                      <a:srgbClr val="374151"/>
                                    </a:solidFill>
                                    <a:latin typeface="Cambria Math" panose="02040503050406030204" pitchFamily="18" charset="0"/>
                                  </a:rPr>
                                  <m:t>)</m:t>
                                </m:r>
                              </m:e>
                            </m:acc>
                          </m:e>
                        </m:eqArr>
                      </m:e>
                    </m:d>
                  </m:oMath>
                </a14:m>
                <a:r>
                  <a:rPr lang="en-US" altLang="zh-CN" b="0" dirty="0">
                    <a:solidFill>
                      <a:srgbClr val="374151"/>
                    </a:solidFill>
                    <a:latin typeface="Söhne"/>
                  </a:rPr>
                  <a:t> with an equilibrium point at </a:t>
                </a:r>
                <a14:m>
                  <m:oMath xmlns:m="http://schemas.openxmlformats.org/officeDocument/2006/math">
                    <m:r>
                      <a:rPr lang="en-US" altLang="zh-CN" b="0" i="1" smtClean="0">
                        <a:solidFill>
                          <a:srgbClr val="374151"/>
                        </a:solidFill>
                        <a:latin typeface="Cambria Math" panose="02040503050406030204" pitchFamily="18" charset="0"/>
                      </a:rPr>
                      <m:t>𝑦</m:t>
                    </m:r>
                    <m:r>
                      <a:rPr lang="en-US" altLang="zh-CN" b="0" i="1" smtClean="0">
                        <a:solidFill>
                          <a:srgbClr val="374151"/>
                        </a:solidFill>
                        <a:latin typeface="Cambria Math" panose="02040503050406030204" pitchFamily="18" charset="0"/>
                      </a:rPr>
                      <m:t>=0</m:t>
                    </m:r>
                  </m:oMath>
                </a14:m>
                <a:r>
                  <a:rPr lang="en-US" altLang="zh-CN" b="0" dirty="0">
                    <a:solidFill>
                      <a:srgbClr val="374151"/>
                    </a:solidFill>
                    <a:latin typeface="Söhne"/>
                  </a:rPr>
                  <a:t>. The Lyapunov function </a:t>
                </a:r>
                <a14:m>
                  <m:oMath xmlns:m="http://schemas.openxmlformats.org/officeDocument/2006/math">
                    <m:r>
                      <a:rPr lang="en-US" altLang="zh-CN" b="0" dirty="0">
                        <a:solidFill>
                          <a:srgbClr val="374151"/>
                        </a:solidFill>
                        <a:latin typeface="Cambria Math" panose="02040503050406030204" pitchFamily="18" charset="0"/>
                      </a:rPr>
                      <m:t>	</m:t>
                    </m:r>
                    <m:r>
                      <a:rPr lang="en-US" altLang="zh-CN" b="0" i="1" smtClean="0">
                        <a:solidFill>
                          <a:srgbClr val="374151"/>
                        </a:solidFill>
                        <a:latin typeface="Cambria Math" panose="02040503050406030204" pitchFamily="18" charset="0"/>
                      </a:rPr>
                      <m:t>𝑉</m:t>
                    </m:r>
                    <m:r>
                      <a:rPr lang="en-US" altLang="zh-CN" b="0" i="1" smtClean="0">
                        <a:solidFill>
                          <a:srgbClr val="374151"/>
                        </a:solidFill>
                        <a:latin typeface="Cambria Math" panose="02040503050406030204" pitchFamily="18" charset="0"/>
                      </a:rPr>
                      <m:t>: </m:t>
                    </m:r>
                    <m:sSup>
                      <m:sSupPr>
                        <m:ctrlPr>
                          <a:rPr lang="en-US" altLang="zh-CN" b="0" i="1">
                            <a:solidFill>
                              <a:srgbClr val="374151"/>
                            </a:solidFill>
                            <a:latin typeface="Cambria Math" panose="02040503050406030204" pitchFamily="18" charset="0"/>
                          </a:rPr>
                        </m:ctrlPr>
                      </m:sSupPr>
                      <m:e>
                        <m:r>
                          <a:rPr lang="en-US" altLang="zh-CN" b="0" i="1">
                            <a:solidFill>
                              <a:srgbClr val="374151"/>
                            </a:solidFill>
                            <a:latin typeface="Cambria Math" panose="02040503050406030204" pitchFamily="18" charset="0"/>
                          </a:rPr>
                          <m:t>𝑅</m:t>
                        </m:r>
                      </m:e>
                      <m:sup>
                        <m:r>
                          <a:rPr lang="en-US" altLang="zh-CN" b="0" i="1">
                            <a:solidFill>
                              <a:srgbClr val="374151"/>
                            </a:solidFill>
                            <a:latin typeface="Cambria Math" panose="02040503050406030204" pitchFamily="18" charset="0"/>
                          </a:rPr>
                          <m:t>𝑛</m:t>
                        </m:r>
                      </m:sup>
                    </m:sSup>
                    <m:r>
                      <a:rPr lang="en-US" altLang="zh-CN" b="0" i="1">
                        <a:solidFill>
                          <a:srgbClr val="374151"/>
                        </a:solidFill>
                        <a:latin typeface="Cambria Math" panose="02040503050406030204" pitchFamily="18" charset="0"/>
                        <a:ea typeface="Cambria Math" panose="02040503050406030204" pitchFamily="18" charset="0"/>
                      </a:rPr>
                      <m:t>→</m:t>
                    </m:r>
                    <m:r>
                      <a:rPr lang="en-US" altLang="zh-CN" b="0" i="1" smtClean="0">
                        <a:solidFill>
                          <a:srgbClr val="374151"/>
                        </a:solidFill>
                        <a:latin typeface="Cambria Math" panose="02040503050406030204" pitchFamily="18" charset="0"/>
                        <a:ea typeface="Cambria Math" panose="02040503050406030204" pitchFamily="18" charset="0"/>
                      </a:rPr>
                      <m:t>𝑅</m:t>
                    </m:r>
                    <m:r>
                      <a:rPr lang="en-US" altLang="zh-CN" b="0" i="1" smtClean="0">
                        <a:solidFill>
                          <a:srgbClr val="374151"/>
                        </a:solidFill>
                        <a:latin typeface="Cambria Math" panose="02040503050406030204" pitchFamily="18" charset="0"/>
                        <a:ea typeface="Cambria Math" panose="02040503050406030204" pitchFamily="18" charset="0"/>
                      </a:rPr>
                      <m:t> </m:t>
                    </m:r>
                  </m:oMath>
                </a14:m>
                <a:r>
                  <a:rPr lang="en-US" altLang="zh-CN" b="0" dirty="0">
                    <a:solidFill>
                      <a:srgbClr val="374151"/>
                    </a:solidFill>
                    <a:latin typeface="Söhne"/>
                    <a:ea typeface="Cambria Math" panose="02040503050406030204" pitchFamily="18" charset="0"/>
                  </a:rPr>
                  <a:t>is continuous, has continuous first derivatives, is (globally/locally) </a:t>
                </a:r>
                <a:r>
                  <a:rPr lang="en-US" altLang="zh-CN" dirty="0">
                    <a:solidFill>
                      <a:srgbClr val="374151"/>
                    </a:solidFill>
                    <a:latin typeface="Söhne"/>
                    <a:ea typeface="Cambria Math" panose="02040503050406030204" pitchFamily="18" charset="0"/>
                  </a:rPr>
                  <a:t>positive </a:t>
                </a:r>
                <a:r>
                  <a:rPr lang="en-US" altLang="zh-CN" b="0" dirty="0">
                    <a:solidFill>
                      <a:srgbClr val="374151"/>
                    </a:solidFill>
                    <a:latin typeface="Söhne"/>
                    <a:ea typeface="Cambria Math" panose="02040503050406030204" pitchFamily="18" charset="0"/>
                  </a:rPr>
                  <a:t>for </a:t>
                </a:r>
                <a14:m>
                  <m:oMath xmlns:m="http://schemas.openxmlformats.org/officeDocument/2006/math">
                    <m:r>
                      <m:rPr>
                        <m:sty m:val="p"/>
                      </m:rPr>
                      <a:rPr lang="en-US" altLang="zh-CN" b="0" i="0" smtClean="0">
                        <a:solidFill>
                          <a:srgbClr val="374151"/>
                        </a:solidFill>
                        <a:latin typeface="Cambria Math" panose="02040503050406030204" pitchFamily="18" charset="0"/>
                        <a:ea typeface="Cambria Math" panose="02040503050406030204" pitchFamily="18" charset="0"/>
                      </a:rPr>
                      <m:t>x</m:t>
                    </m:r>
                    <m:r>
                      <a:rPr lang="en-US" altLang="zh-CN" b="0" i="1" smtClean="0">
                        <a:solidFill>
                          <a:srgbClr val="374151"/>
                        </a:solidFill>
                        <a:latin typeface="Cambria Math" panose="02040503050406030204" pitchFamily="18" charset="0"/>
                        <a:ea typeface="Cambria Math" panose="02040503050406030204" pitchFamily="18" charset="0"/>
                      </a:rPr>
                      <m:t>≠</m:t>
                    </m:r>
                    <m:r>
                      <a:rPr lang="en-US" altLang="zh-CN" b="0" i="1">
                        <a:solidFill>
                          <a:srgbClr val="374151"/>
                        </a:solidFill>
                        <a:latin typeface="Cambria Math" panose="02040503050406030204" pitchFamily="18" charset="0"/>
                      </a:rPr>
                      <m:t>0</m:t>
                    </m:r>
                  </m:oMath>
                </a14:m>
                <a:r>
                  <a:rPr lang="en-US" altLang="zh-CN" b="0" dirty="0">
                    <a:solidFill>
                      <a:srgbClr val="374151"/>
                    </a:solidFill>
                    <a:latin typeface="Söhne"/>
                  </a:rPr>
                  <a:t>, the time derivative </a:t>
                </a:r>
                <a14:m>
                  <m:oMath xmlns:m="http://schemas.openxmlformats.org/officeDocument/2006/math">
                    <m:acc>
                      <m:accPr>
                        <m:chr m:val="̇"/>
                        <m:ctrlPr>
                          <a:rPr lang="en-US" altLang="zh-CN" b="0" i="1" smtClean="0">
                            <a:solidFill>
                              <a:srgbClr val="374151"/>
                            </a:solidFill>
                            <a:latin typeface="Cambria Math" panose="02040503050406030204" pitchFamily="18" charset="0"/>
                          </a:rPr>
                        </m:ctrlPr>
                      </m:accPr>
                      <m:e>
                        <m:r>
                          <a:rPr lang="en-US" altLang="zh-CN" b="0" i="1" smtClean="0">
                            <a:solidFill>
                              <a:srgbClr val="374151"/>
                            </a:solidFill>
                            <a:latin typeface="Cambria Math" panose="02040503050406030204" pitchFamily="18" charset="0"/>
                          </a:rPr>
                          <m:t>𝑉</m:t>
                        </m:r>
                      </m:e>
                    </m:acc>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𝑥</m:t>
                    </m:r>
                    <m:r>
                      <a:rPr lang="en-US" altLang="zh-CN" b="0" i="1" smtClean="0">
                        <a:solidFill>
                          <a:srgbClr val="374151"/>
                        </a:solidFill>
                        <a:latin typeface="Cambria Math" panose="02040503050406030204" pitchFamily="18" charset="0"/>
                      </a:rPr>
                      <m:t>)=</m:t>
                    </m:r>
                    <m:f>
                      <m:fPr>
                        <m:ctrlPr>
                          <a:rPr lang="pt-BR" altLang="zh-CN" b="0" i="1" smtClean="0">
                            <a:solidFill>
                              <a:srgbClr val="374151"/>
                            </a:solidFill>
                            <a:latin typeface="Cambria Math" panose="02040503050406030204" pitchFamily="18" charset="0"/>
                          </a:rPr>
                        </m:ctrlPr>
                      </m:fPr>
                      <m:num>
                        <m:r>
                          <a:rPr lang="en-US" altLang="zh-CN" b="0" i="1" smtClean="0">
                            <a:solidFill>
                              <a:srgbClr val="374151"/>
                            </a:solidFill>
                            <a:latin typeface="Cambria Math" panose="02040503050406030204" pitchFamily="18" charset="0"/>
                          </a:rPr>
                          <m:t>𝑑</m:t>
                        </m:r>
                      </m:num>
                      <m:den>
                        <m:r>
                          <a:rPr lang="en-US" altLang="zh-CN" b="0" i="1" smtClean="0">
                            <a:solidFill>
                              <a:srgbClr val="374151"/>
                            </a:solidFill>
                            <a:latin typeface="Cambria Math" panose="02040503050406030204" pitchFamily="18" charset="0"/>
                          </a:rPr>
                          <m:t>𝑑𝑡</m:t>
                        </m:r>
                      </m:den>
                    </m:f>
                    <m:r>
                      <a:rPr lang="en-US" altLang="zh-CN" b="0" i="1" smtClean="0">
                        <a:solidFill>
                          <a:srgbClr val="374151"/>
                        </a:solidFill>
                        <a:latin typeface="Cambria Math" panose="02040503050406030204" pitchFamily="18" charset="0"/>
                      </a:rPr>
                      <m:t>𝑉</m:t>
                    </m:r>
                    <m:d>
                      <m:dPr>
                        <m:ctrlPr>
                          <a:rPr lang="en-US" altLang="zh-CN" b="0" i="1" smtClean="0">
                            <a:solidFill>
                              <a:srgbClr val="374151"/>
                            </a:solidFill>
                            <a:latin typeface="Cambria Math" panose="02040503050406030204" pitchFamily="18" charset="0"/>
                          </a:rPr>
                        </m:ctrlPr>
                      </m:dPr>
                      <m:e>
                        <m:r>
                          <a:rPr lang="en-US" altLang="zh-CN" b="0" i="1" smtClean="0">
                            <a:solidFill>
                              <a:srgbClr val="374151"/>
                            </a:solidFill>
                            <a:latin typeface="Cambria Math" panose="02040503050406030204" pitchFamily="18" charset="0"/>
                          </a:rPr>
                          <m:t>𝑥</m:t>
                        </m:r>
                        <m:d>
                          <m:dPr>
                            <m:ctrlPr>
                              <a:rPr lang="en-US" altLang="zh-CN" b="0" i="1" smtClean="0">
                                <a:solidFill>
                                  <a:srgbClr val="374151"/>
                                </a:solidFill>
                                <a:latin typeface="Cambria Math" panose="02040503050406030204" pitchFamily="18" charset="0"/>
                              </a:rPr>
                            </m:ctrlPr>
                          </m:dPr>
                          <m:e>
                            <m:r>
                              <a:rPr lang="en-US" altLang="zh-CN" b="0" i="1" smtClean="0">
                                <a:solidFill>
                                  <a:srgbClr val="374151"/>
                                </a:solidFill>
                                <a:latin typeface="Cambria Math" panose="02040503050406030204" pitchFamily="18" charset="0"/>
                              </a:rPr>
                              <m:t>𝑡</m:t>
                            </m:r>
                          </m:e>
                        </m:d>
                      </m:e>
                    </m:d>
                    <m:r>
                      <a:rPr lang="en-US" altLang="zh-CN" b="0" i="1" smtClean="0">
                        <a:solidFill>
                          <a:srgbClr val="374151"/>
                        </a:solidFill>
                        <a:latin typeface="Cambria Math" panose="02040503050406030204" pitchFamily="18" charset="0"/>
                      </a:rPr>
                      <m:t>=</m:t>
                    </m:r>
                    <m:f>
                      <m:fPr>
                        <m:ctrlPr>
                          <a:rPr lang="en-US" altLang="zh-CN" b="0" i="1">
                            <a:solidFill>
                              <a:srgbClr val="374151"/>
                            </a:solidFill>
                            <a:latin typeface="Cambria Math" panose="02040503050406030204" pitchFamily="18" charset="0"/>
                          </a:rPr>
                        </m:ctrlPr>
                      </m:fPr>
                      <m:num>
                        <m:r>
                          <a:rPr lang="en-US" altLang="zh-CN" b="0" i="1">
                            <a:solidFill>
                              <a:srgbClr val="374151"/>
                            </a:solidFill>
                            <a:latin typeface="Cambria Math" panose="02040503050406030204" pitchFamily="18" charset="0"/>
                          </a:rPr>
                          <m:t>𝜕</m:t>
                        </m:r>
                        <m:r>
                          <a:rPr lang="en-US" altLang="zh-CN" b="0" i="1">
                            <a:solidFill>
                              <a:srgbClr val="374151"/>
                            </a:solidFill>
                            <a:latin typeface="Cambria Math" panose="02040503050406030204" pitchFamily="18" charset="0"/>
                          </a:rPr>
                          <m:t>𝑉</m:t>
                        </m:r>
                      </m:num>
                      <m:den>
                        <m:r>
                          <a:rPr lang="en-US" altLang="zh-CN" b="0" i="1">
                            <a:solidFill>
                              <a:srgbClr val="374151"/>
                            </a:solidFill>
                            <a:latin typeface="Cambria Math" panose="02040503050406030204" pitchFamily="18" charset="0"/>
                          </a:rPr>
                          <m:t>𝜕</m:t>
                        </m:r>
                        <m:r>
                          <a:rPr lang="en-US" altLang="zh-CN" b="0" i="1">
                            <a:solidFill>
                              <a:srgbClr val="374151"/>
                            </a:solidFill>
                            <a:latin typeface="Cambria Math" panose="02040503050406030204" pitchFamily="18" charset="0"/>
                          </a:rPr>
                          <m:t>𝑥</m:t>
                        </m:r>
                      </m:den>
                    </m:f>
                    <m:r>
                      <a:rPr lang="en-US" altLang="zh-CN" b="0" i="1">
                        <a:solidFill>
                          <a:srgbClr val="374151"/>
                        </a:solidFill>
                        <a:latin typeface="Cambria Math" panose="02040503050406030204" pitchFamily="18" charset="0"/>
                        <a:ea typeface="Cambria Math" panose="02040503050406030204" pitchFamily="18" charset="0"/>
                      </a:rPr>
                      <m:t>∙</m:t>
                    </m:r>
                    <m:f>
                      <m:fPr>
                        <m:ctrlPr>
                          <a:rPr lang="pt-BR" altLang="zh-CN" b="0" i="1">
                            <a:solidFill>
                              <a:srgbClr val="374151"/>
                            </a:solidFill>
                            <a:latin typeface="Cambria Math" panose="02040503050406030204" pitchFamily="18" charset="0"/>
                          </a:rPr>
                        </m:ctrlPr>
                      </m:fPr>
                      <m:num>
                        <m:r>
                          <a:rPr lang="en-US" altLang="zh-CN" b="0" i="1">
                            <a:solidFill>
                              <a:srgbClr val="374151"/>
                            </a:solidFill>
                            <a:latin typeface="Cambria Math" panose="02040503050406030204" pitchFamily="18" charset="0"/>
                          </a:rPr>
                          <m:t>𝑑</m:t>
                        </m:r>
                        <m:r>
                          <a:rPr lang="en-US" altLang="zh-CN" b="0" i="1" smtClean="0">
                            <a:solidFill>
                              <a:srgbClr val="374151"/>
                            </a:solidFill>
                            <a:latin typeface="Cambria Math" panose="02040503050406030204" pitchFamily="18" charset="0"/>
                          </a:rPr>
                          <m:t>𝑥</m:t>
                        </m:r>
                      </m:num>
                      <m:den>
                        <m:r>
                          <a:rPr lang="en-US" altLang="zh-CN" b="0" i="1">
                            <a:solidFill>
                              <a:srgbClr val="374151"/>
                            </a:solidFill>
                            <a:latin typeface="Cambria Math" panose="02040503050406030204" pitchFamily="18" charset="0"/>
                          </a:rPr>
                          <m:t>𝑑𝑡</m:t>
                        </m:r>
                      </m:den>
                    </m:f>
                    <m:r>
                      <a:rPr lang="en-US" altLang="zh-CN" b="0" i="1" smtClean="0">
                        <a:solidFill>
                          <a:srgbClr val="374151"/>
                        </a:solidFill>
                        <a:latin typeface="Cambria Math" panose="02040503050406030204" pitchFamily="18" charset="0"/>
                      </a:rPr>
                      <m:t>=</m:t>
                    </m:r>
                    <m:r>
                      <m:rPr>
                        <m:sty m:val="p"/>
                      </m:rPr>
                      <a:rPr lang="en-US" altLang="zh-CN" b="0" i="1" smtClean="0">
                        <a:solidFill>
                          <a:srgbClr val="374151"/>
                        </a:solidFill>
                        <a:latin typeface="Cambria Math" panose="02040503050406030204" pitchFamily="18" charset="0"/>
                        <a:ea typeface="Cambria Math" panose="02040503050406030204" pitchFamily="18" charset="0"/>
                      </a:rPr>
                      <m:t>∇</m:t>
                    </m:r>
                    <m:r>
                      <a:rPr lang="en-US" altLang="zh-CN" b="0" i="1" smtClean="0">
                        <a:solidFill>
                          <a:srgbClr val="374151"/>
                        </a:solidFill>
                        <a:latin typeface="Cambria Math" panose="02040503050406030204" pitchFamily="18" charset="0"/>
                        <a:ea typeface="Cambria Math" panose="02040503050406030204" pitchFamily="18" charset="0"/>
                      </a:rPr>
                      <m:t>𝑉</m:t>
                    </m:r>
                    <m:r>
                      <a:rPr lang="en-US" altLang="zh-CN" b="0" i="1" smtClean="0">
                        <a:solidFill>
                          <a:srgbClr val="374151"/>
                        </a:solidFill>
                        <a:latin typeface="Cambria Math" panose="02040503050406030204" pitchFamily="18" charset="0"/>
                        <a:ea typeface="Cambria Math" panose="02040503050406030204" pitchFamily="18" charset="0"/>
                      </a:rPr>
                      <m:t>∙</m:t>
                    </m:r>
                    <m:r>
                      <a:rPr lang="en-US" altLang="zh-CN" b="0" i="1" smtClean="0">
                        <a:solidFill>
                          <a:srgbClr val="374151"/>
                        </a:solidFill>
                        <a:latin typeface="Cambria Math" panose="02040503050406030204" pitchFamily="18" charset="0"/>
                        <a:ea typeface="Cambria Math" panose="02040503050406030204" pitchFamily="18" charset="0"/>
                      </a:rPr>
                      <m:t>𝑓</m:t>
                    </m:r>
                    <m:r>
                      <a:rPr lang="en-US" altLang="zh-CN" b="0" i="1" smtClean="0">
                        <a:solidFill>
                          <a:srgbClr val="374151"/>
                        </a:solidFill>
                        <a:latin typeface="Cambria Math" panose="02040503050406030204" pitchFamily="18" charset="0"/>
                        <a:ea typeface="Cambria Math" panose="02040503050406030204" pitchFamily="18" charset="0"/>
                      </a:rPr>
                      <m:t>(</m:t>
                    </m:r>
                    <m:r>
                      <a:rPr lang="en-US" altLang="zh-CN" b="0" i="1" smtClean="0">
                        <a:solidFill>
                          <a:srgbClr val="374151"/>
                        </a:solidFill>
                        <a:latin typeface="Cambria Math" panose="02040503050406030204" pitchFamily="18" charset="0"/>
                        <a:ea typeface="Cambria Math" panose="02040503050406030204" pitchFamily="18" charset="0"/>
                      </a:rPr>
                      <m:t>𝑥</m:t>
                    </m:r>
                    <m:r>
                      <a:rPr lang="en-US" altLang="zh-CN" b="0" i="1" smtClean="0">
                        <a:solidFill>
                          <a:srgbClr val="374151"/>
                        </a:solidFill>
                        <a:latin typeface="Cambria Math" panose="02040503050406030204" pitchFamily="18" charset="0"/>
                        <a:ea typeface="Cambria Math" panose="02040503050406030204" pitchFamily="18" charset="0"/>
                      </a:rPr>
                      <m:t>)</m:t>
                    </m:r>
                  </m:oMath>
                </a14:m>
                <a:r>
                  <a:rPr lang="en-US" altLang="zh-CN" b="0" dirty="0">
                    <a:solidFill>
                      <a:srgbClr val="374151"/>
                    </a:solidFill>
                    <a:latin typeface="Söhne"/>
                    <a:ea typeface="Cambria Math" panose="02040503050406030204" pitchFamily="18" charset="0"/>
                  </a:rPr>
                  <a:t> is (globally/locally) </a:t>
                </a:r>
                <a:r>
                  <a:rPr lang="en-US" altLang="zh-CN" dirty="0">
                    <a:solidFill>
                      <a:srgbClr val="374151"/>
                    </a:solidFill>
                    <a:latin typeface="Söhne"/>
                    <a:ea typeface="Cambria Math" panose="02040503050406030204" pitchFamily="18" charset="0"/>
                  </a:rPr>
                  <a:t>non positive</a:t>
                </a:r>
                <a:r>
                  <a:rPr lang="en-US" altLang="zh-CN" b="0" dirty="0">
                    <a:solidFill>
                      <a:srgbClr val="374151"/>
                    </a:solidFill>
                    <a:latin typeface="Söhne"/>
                    <a:ea typeface="Cambria Math" panose="02040503050406030204" pitchFamily="18" charset="0"/>
                  </a:rPr>
                  <a:t>. Then </a:t>
                </a:r>
                <a:r>
                  <a:rPr lang="en-US" altLang="zh-CN" b="0" dirty="0">
                    <a:solidFill>
                      <a:srgbClr val="374151"/>
                    </a:solidFill>
                    <a:latin typeface="Söhne"/>
                  </a:rPr>
                  <a:t>the equilibrium is proven to be</a:t>
                </a:r>
                <a:r>
                  <a:rPr lang="en-US" altLang="zh-CN" b="0" dirty="0">
                    <a:solidFill>
                      <a:srgbClr val="374151"/>
                    </a:solidFill>
                    <a:latin typeface="Söhne"/>
                    <a:ea typeface="Cambria Math" panose="02040503050406030204" pitchFamily="18" charset="0"/>
                  </a:rPr>
                  <a:t> (globally/locally)</a:t>
                </a:r>
                <a:r>
                  <a:rPr lang="en-US" altLang="zh-CN" b="0" dirty="0">
                    <a:solidFill>
                      <a:srgbClr val="374151"/>
                    </a:solidFill>
                    <a:latin typeface="Söhne"/>
                  </a:rPr>
                  <a:t> asymptotically stable.</a:t>
                </a:r>
              </a:p>
              <a:p>
                <a:r>
                  <a:rPr lang="en-US" altLang="zh-CN" b="0" dirty="0">
                    <a:solidFill>
                      <a:srgbClr val="374151"/>
                    </a:solidFill>
                    <a:latin typeface="Söhne"/>
                    <a:ea typeface="Cambria Math" panose="02040503050406030204" pitchFamily="18" charset="0"/>
                  </a:rPr>
                  <a:t>That is, for </a:t>
                </a:r>
                <a14:m>
                  <m:oMath xmlns:m="http://schemas.openxmlformats.org/officeDocument/2006/math">
                    <m:r>
                      <a:rPr lang="en-US" altLang="zh-CN" b="0" i="1">
                        <a:solidFill>
                          <a:srgbClr val="374151"/>
                        </a:solidFill>
                        <a:latin typeface="Cambria Math" panose="02040503050406030204" pitchFamily="18" charset="0"/>
                        <a:ea typeface="Cambria Math" panose="02040503050406030204" pitchFamily="18" charset="0"/>
                      </a:rPr>
                      <m:t>∀</m:t>
                    </m:r>
                    <m:r>
                      <a:rPr lang="en-US" altLang="zh-CN" b="0" i="1" smtClean="0">
                        <a:solidFill>
                          <a:srgbClr val="374151"/>
                        </a:solidFill>
                        <a:latin typeface="Cambria Math" panose="02040503050406030204" pitchFamily="18" charset="0"/>
                        <a:ea typeface="Cambria Math" panose="02040503050406030204" pitchFamily="18" charset="0"/>
                      </a:rPr>
                      <m:t>𝑥</m:t>
                    </m:r>
                    <m:r>
                      <a:rPr lang="en-US" altLang="zh-CN" b="0" i="1">
                        <a:solidFill>
                          <a:srgbClr val="374151"/>
                        </a:solidFill>
                        <a:latin typeface="Cambria Math" panose="02040503050406030204" pitchFamily="18" charset="0"/>
                        <a:ea typeface="Cambria Math" panose="02040503050406030204" pitchFamily="18" charset="0"/>
                      </a:rPr>
                      <m:t>≠</m:t>
                    </m:r>
                    <m:r>
                      <a:rPr lang="en-US" altLang="zh-CN" b="0" i="1">
                        <a:solidFill>
                          <a:srgbClr val="374151"/>
                        </a:solidFill>
                        <a:latin typeface="Cambria Math" panose="02040503050406030204" pitchFamily="18" charset="0"/>
                      </a:rPr>
                      <m:t>0</m:t>
                    </m:r>
                  </m:oMath>
                </a14:m>
                <a:r>
                  <a:rPr lang="en-US" altLang="zh-CN" b="0" dirty="0">
                    <a:solidFill>
                      <a:srgbClr val="374151"/>
                    </a:solidFill>
                    <a:latin typeface="Söhne"/>
                  </a:rPr>
                  <a:t>, </a:t>
                </a:r>
                <a:endParaRPr lang="en-US" altLang="zh-CN" dirty="0">
                  <a:solidFill>
                    <a:srgbClr val="374151"/>
                  </a:solidFill>
                  <a:latin typeface="Söhne"/>
                  <a:ea typeface="Cambria Math" panose="02040503050406030204" pitchFamily="18" charset="0"/>
                </a:endParaRPr>
              </a:p>
              <a:p>
                <a:pPr algn="r"/>
                <a14:m>
                  <m:oMath xmlns:m="http://schemas.openxmlformats.org/officeDocument/2006/math">
                    <m:r>
                      <a:rPr lang="en-US" altLang="zh-CN" b="0" i="1" smtClean="0">
                        <a:solidFill>
                          <a:srgbClr val="374151"/>
                        </a:solidFill>
                        <a:latin typeface="Cambria Math" panose="02040503050406030204" pitchFamily="18" charset="0"/>
                        <a:ea typeface="Cambria Math" panose="02040503050406030204" pitchFamily="18" charset="0"/>
                      </a:rPr>
                      <m:t>𝑉</m:t>
                    </m:r>
                    <m:d>
                      <m:dPr>
                        <m:ctrlPr>
                          <a:rPr lang="en-US" altLang="zh-CN" b="0" i="1" smtClean="0">
                            <a:solidFill>
                              <a:srgbClr val="374151"/>
                            </a:solidFill>
                            <a:latin typeface="Cambria Math" panose="02040503050406030204" pitchFamily="18" charset="0"/>
                            <a:ea typeface="Cambria Math" panose="02040503050406030204" pitchFamily="18" charset="0"/>
                          </a:rPr>
                        </m:ctrlPr>
                      </m:dPr>
                      <m:e>
                        <m:r>
                          <a:rPr lang="en-US" altLang="zh-CN" b="0" i="1" smtClean="0">
                            <a:solidFill>
                              <a:srgbClr val="374151"/>
                            </a:solidFill>
                            <a:latin typeface="Cambria Math" panose="02040503050406030204" pitchFamily="18" charset="0"/>
                            <a:ea typeface="Cambria Math" panose="02040503050406030204" pitchFamily="18" charset="0"/>
                          </a:rPr>
                          <m:t>𝑥</m:t>
                        </m:r>
                      </m:e>
                    </m:d>
                    <m:r>
                      <a:rPr lang="en-US" altLang="zh-CN" b="0" i="1" smtClean="0">
                        <a:solidFill>
                          <a:srgbClr val="374151"/>
                        </a:solidFill>
                        <a:latin typeface="Cambria Math" panose="02040503050406030204" pitchFamily="18" charset="0"/>
                        <a:ea typeface="Cambria Math" panose="02040503050406030204" pitchFamily="18" charset="0"/>
                      </a:rPr>
                      <m:t>&gt;0  </m:t>
                    </m:r>
                  </m:oMath>
                </a14:m>
                <a:r>
                  <a:rPr lang="en-US" altLang="zh-CN" b="0" dirty="0">
                    <a:solidFill>
                      <a:srgbClr val="374151"/>
                    </a:solidFill>
                    <a:latin typeface="Söhne"/>
                  </a:rPr>
                  <a:t>                                        (1)           .</a:t>
                </a:r>
              </a:p>
              <a:p>
                <a:pPr algn="r"/>
                <a14:m>
                  <m:oMath xmlns:m="http://schemas.openxmlformats.org/officeDocument/2006/math">
                    <m:f>
                      <m:fPr>
                        <m:ctrlPr>
                          <a:rPr lang="en-US" altLang="zh-CN" b="0" i="1" smtClean="0">
                            <a:solidFill>
                              <a:srgbClr val="374151"/>
                            </a:solidFill>
                            <a:latin typeface="Cambria Math" panose="02040503050406030204" pitchFamily="18" charset="0"/>
                          </a:rPr>
                        </m:ctrlPr>
                      </m:fPr>
                      <m:num>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𝑉</m:t>
                        </m:r>
                      </m:num>
                      <m:den>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𝑥</m:t>
                        </m:r>
                      </m:den>
                    </m:f>
                    <m:r>
                      <a:rPr lang="en-US" altLang="zh-CN" b="0" i="1" smtClean="0">
                        <a:solidFill>
                          <a:srgbClr val="374151"/>
                        </a:solidFill>
                        <a:latin typeface="Cambria Math" panose="02040503050406030204" pitchFamily="18" charset="0"/>
                      </a:rPr>
                      <m:t>𝑓</m:t>
                    </m:r>
                    <m:d>
                      <m:dPr>
                        <m:ctrlPr>
                          <a:rPr lang="en-US" altLang="zh-CN" b="0" i="1" smtClean="0">
                            <a:solidFill>
                              <a:srgbClr val="374151"/>
                            </a:solidFill>
                            <a:latin typeface="Cambria Math" panose="02040503050406030204" pitchFamily="18" charset="0"/>
                          </a:rPr>
                        </m:ctrlPr>
                      </m:dPr>
                      <m:e>
                        <m:r>
                          <a:rPr lang="en-US" altLang="zh-CN" b="0" i="1" smtClean="0">
                            <a:solidFill>
                              <a:srgbClr val="374151"/>
                            </a:solidFill>
                            <a:latin typeface="Cambria Math" panose="02040503050406030204" pitchFamily="18" charset="0"/>
                          </a:rPr>
                          <m:t>𝑥</m:t>
                        </m:r>
                      </m:e>
                    </m:d>
                    <m:r>
                      <a:rPr lang="en-US" altLang="zh-CN" b="0" i="1" smtClean="0">
                        <a:solidFill>
                          <a:srgbClr val="374151"/>
                        </a:solidFill>
                        <a:latin typeface="Cambria Math" panose="02040503050406030204" pitchFamily="18" charset="0"/>
                      </a:rPr>
                      <m:t>&lt;0</m:t>
                    </m:r>
                  </m:oMath>
                </a14:m>
                <a:r>
                  <a:rPr lang="en-US" altLang="zh-CN" b="0" dirty="0">
                    <a:solidFill>
                      <a:srgbClr val="374151"/>
                    </a:solidFill>
                    <a:latin typeface="Söhne"/>
                  </a:rPr>
                  <a:t>                                         (2)</a:t>
                </a:r>
                <a:r>
                  <a:rPr lang="en-US" altLang="zh-CN" b="0" dirty="0">
                    <a:solidFill>
                      <a:srgbClr val="374151"/>
                    </a:solidFill>
                    <a:latin typeface="Söhne"/>
                    <a:ea typeface="Cambria Math" panose="02040503050406030204" pitchFamily="18" charset="0"/>
                  </a:rPr>
                  <a:t>           .</a:t>
                </a:r>
                <a:endParaRPr lang="en-US" altLang="zh-CN" dirty="0">
                  <a:solidFill>
                    <a:srgbClr val="374151"/>
                  </a:solidFill>
                  <a:latin typeface="Söhne"/>
                  <a:ea typeface="Cambria Math" panose="02040503050406030204" pitchFamily="18" charset="0"/>
                </a:endParaRPr>
              </a:p>
              <a:p>
                <a:endParaRPr lang="en-US" altLang="zh-CN" b="0" dirty="0">
                  <a:solidFill>
                    <a:srgbClr val="374151"/>
                  </a:solidFill>
                  <a:latin typeface="Söhne"/>
                  <a:ea typeface="Cambria Math" panose="02040503050406030204" pitchFamily="18" charset="0"/>
                </a:endParaRPr>
              </a:p>
              <a:p>
                <a:endParaRPr lang="en-US" altLang="zh-CN" b="0" dirty="0">
                  <a:solidFill>
                    <a:srgbClr val="374151"/>
                  </a:solidFill>
                  <a:latin typeface="Söhne"/>
                </a:endParaRPr>
              </a:p>
              <a:p>
                <a:endParaRPr lang="en-US" altLang="zh-CN" b="0" dirty="0">
                  <a:solidFill>
                    <a:srgbClr val="374151"/>
                  </a:solidFill>
                  <a:latin typeface="Söhne"/>
                </a:endParaRPr>
              </a:p>
              <a:p>
                <a:endParaRPr lang="zh-CN" altLang="en-US" b="0" dirty="0">
                  <a:solidFill>
                    <a:srgbClr val="374151"/>
                  </a:solidFill>
                  <a:latin typeface="Söhne"/>
                </a:endParaRPr>
              </a:p>
            </p:txBody>
          </p:sp>
        </mc:Choice>
        <mc:Fallback xmlns="">
          <p:sp>
            <p:nvSpPr>
              <p:cNvPr id="3" name="文本占位符 2">
                <a:extLst>
                  <a:ext uri="{FF2B5EF4-FFF2-40B4-BE49-F238E27FC236}">
                    <a16:creationId xmlns:a16="http://schemas.microsoft.com/office/drawing/2014/main" id="{B093BB49-5B4B-1DB9-5D33-271F4F09FA2E}"/>
                  </a:ext>
                </a:extLst>
              </p:cNvPr>
              <p:cNvSpPr>
                <a:spLocks noGrp="1" noRot="1" noChangeAspect="1" noMove="1" noResize="1" noEditPoints="1" noAdjustHandles="1" noChangeArrowheads="1" noChangeShapeType="1" noTextEdit="1"/>
              </p:cNvSpPr>
              <p:nvPr>
                <p:ph type="body" sz="half" idx="11"/>
              </p:nvPr>
            </p:nvSpPr>
            <p:spPr>
              <a:xfrm>
                <a:off x="292329" y="870837"/>
                <a:ext cx="8492897" cy="3388289"/>
              </a:xfrm>
              <a:blipFill>
                <a:blip r:embed="rId2"/>
                <a:stretch>
                  <a:fillRect l="-1938" r="-1938" b="-208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496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69C1A5-9BD9-8ED2-168C-A7C2A7BFF873}"/>
              </a:ext>
            </a:extLst>
          </p:cNvPr>
          <p:cNvSpPr>
            <a:spLocks noGrp="1"/>
          </p:cNvSpPr>
          <p:nvPr>
            <p:ph type="body" sz="half" idx="10"/>
          </p:nvPr>
        </p:nvSpPr>
        <p:spPr/>
        <p:txBody>
          <a:bodyPr/>
          <a:lstStyle/>
          <a:p>
            <a:r>
              <a:rPr lang="en-US" altLang="zh-CN" dirty="0"/>
              <a:t>1.3 Lyapunov Function</a:t>
            </a:r>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63064F6F-CF0D-0004-2096-9342C8407207}"/>
                  </a:ext>
                </a:extLst>
              </p:cNvPr>
              <p:cNvSpPr>
                <a:spLocks noGrp="1"/>
              </p:cNvSpPr>
              <p:nvPr>
                <p:ph type="body" sz="half" idx="11"/>
              </p:nvPr>
            </p:nvSpPr>
            <p:spPr>
              <a:xfrm>
                <a:off x="292329" y="1352197"/>
                <a:ext cx="8492897" cy="3388289"/>
              </a:xfrm>
            </p:spPr>
            <p:txBody>
              <a:bodyPr/>
              <a:lstStyle/>
              <a:p>
                <a:pPr marL="342900" indent="-342900">
                  <a:buFont typeface="Arial" panose="020B0604020202020204" pitchFamily="34" charset="0"/>
                  <a:buChar char="•"/>
                </a:pPr>
                <a:r>
                  <a:rPr lang="en-US" altLang="zh-CN" b="0" dirty="0">
                    <a:solidFill>
                      <a:srgbClr val="374151"/>
                    </a:solidFill>
                    <a:latin typeface="Söhne"/>
                  </a:rPr>
                  <a:t>Safe certificate is given to states that satisfy the following constraints: </a:t>
                </a:r>
              </a:p>
              <a:p>
                <a:pPr algn="r"/>
                <a14:m>
                  <m:oMath xmlns:m="http://schemas.openxmlformats.org/officeDocument/2006/math">
                    <m:r>
                      <a:rPr lang="en-US" altLang="zh-CN" b="0" i="1" smtClean="0">
                        <a:solidFill>
                          <a:srgbClr val="374151"/>
                        </a:solidFill>
                        <a:latin typeface="Cambria Math" panose="02040503050406030204" pitchFamily="18" charset="0"/>
                        <a:ea typeface="Cambria Math" panose="02040503050406030204" pitchFamily="18" charset="0"/>
                      </a:rPr>
                      <m:t>𝑉</m:t>
                    </m:r>
                    <m:d>
                      <m:dPr>
                        <m:ctrlPr>
                          <a:rPr lang="en-US" altLang="zh-CN" b="0" i="1" smtClean="0">
                            <a:solidFill>
                              <a:srgbClr val="374151"/>
                            </a:solidFill>
                            <a:latin typeface="Cambria Math" panose="02040503050406030204" pitchFamily="18" charset="0"/>
                            <a:ea typeface="Cambria Math" panose="02040503050406030204" pitchFamily="18" charset="0"/>
                          </a:rPr>
                        </m:ctrlPr>
                      </m:dPr>
                      <m:e>
                        <m:r>
                          <a:rPr lang="en-US" altLang="zh-CN" b="0" i="1" smtClean="0">
                            <a:solidFill>
                              <a:srgbClr val="374151"/>
                            </a:solidFill>
                            <a:latin typeface="Cambria Math" panose="02040503050406030204" pitchFamily="18" charset="0"/>
                            <a:ea typeface="Cambria Math" panose="02040503050406030204" pitchFamily="18" charset="0"/>
                          </a:rPr>
                          <m:t>𝑥</m:t>
                        </m:r>
                      </m:e>
                    </m:d>
                    <m:r>
                      <a:rPr lang="en-US" altLang="zh-CN" b="0" i="1" smtClean="0">
                        <a:solidFill>
                          <a:srgbClr val="374151"/>
                        </a:solidFill>
                        <a:latin typeface="Cambria Math" panose="02040503050406030204" pitchFamily="18" charset="0"/>
                        <a:ea typeface="Cambria Math" panose="02040503050406030204" pitchFamily="18" charset="0"/>
                      </a:rPr>
                      <m:t>&gt;</m:t>
                    </m:r>
                    <m:r>
                      <a:rPr lang="en-US" altLang="zh-CN" b="0" i="1" smtClean="0">
                        <a:solidFill>
                          <a:srgbClr val="374151"/>
                        </a:solidFill>
                        <a:latin typeface="Cambria Math" panose="02040503050406030204" pitchFamily="18" charset="0"/>
                        <a:ea typeface="Cambria Math" panose="02040503050406030204" pitchFamily="18" charset="0"/>
                      </a:rPr>
                      <m:t>0</m:t>
                    </m:r>
                    <m:r>
                      <a:rPr lang="en-US" altLang="zh-CN" b="0" i="1" smtClean="0">
                        <a:solidFill>
                          <a:srgbClr val="374151"/>
                        </a:solidFill>
                        <a:latin typeface="Cambria Math" panose="02040503050406030204" pitchFamily="18" charset="0"/>
                        <a:ea typeface="Cambria Math" panose="02040503050406030204" pitchFamily="18" charset="0"/>
                      </a:rPr>
                      <m:t>  </m:t>
                    </m:r>
                  </m:oMath>
                </a14:m>
                <a:r>
                  <a:rPr lang="en-US" altLang="zh-CN" b="0" dirty="0">
                    <a:solidFill>
                      <a:srgbClr val="374151"/>
                    </a:solidFill>
                    <a:latin typeface="Söhne"/>
                  </a:rPr>
                  <a:t>                                        (1)           .</a:t>
                </a:r>
              </a:p>
              <a:p>
                <a:pPr algn="r"/>
                <a14:m>
                  <m:oMath xmlns:m="http://schemas.openxmlformats.org/officeDocument/2006/math">
                    <m:f>
                      <m:fPr>
                        <m:ctrlPr>
                          <a:rPr lang="en-US" altLang="zh-CN" b="0" i="1" smtClean="0">
                            <a:solidFill>
                              <a:srgbClr val="374151"/>
                            </a:solidFill>
                            <a:latin typeface="Cambria Math" panose="02040503050406030204" pitchFamily="18" charset="0"/>
                          </a:rPr>
                        </m:ctrlPr>
                      </m:fPr>
                      <m:num>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𝑉</m:t>
                        </m:r>
                      </m:num>
                      <m:den>
                        <m:r>
                          <a:rPr lang="en-US" altLang="zh-CN" b="0" i="1" smtClean="0">
                            <a:solidFill>
                              <a:srgbClr val="374151"/>
                            </a:solidFill>
                            <a:latin typeface="Cambria Math" panose="02040503050406030204" pitchFamily="18" charset="0"/>
                          </a:rPr>
                          <m:t>𝜕</m:t>
                        </m:r>
                        <m:r>
                          <a:rPr lang="en-US" altLang="zh-CN" b="0" i="1" smtClean="0">
                            <a:solidFill>
                              <a:srgbClr val="374151"/>
                            </a:solidFill>
                            <a:latin typeface="Cambria Math" panose="02040503050406030204" pitchFamily="18" charset="0"/>
                          </a:rPr>
                          <m:t>𝑥</m:t>
                        </m:r>
                      </m:den>
                    </m:f>
                    <m:r>
                      <a:rPr lang="en-US" altLang="zh-CN" b="0" i="1" smtClean="0">
                        <a:solidFill>
                          <a:srgbClr val="374151"/>
                        </a:solidFill>
                        <a:latin typeface="Cambria Math" panose="02040503050406030204" pitchFamily="18" charset="0"/>
                      </a:rPr>
                      <m:t>𝑓</m:t>
                    </m:r>
                    <m:d>
                      <m:dPr>
                        <m:ctrlPr>
                          <a:rPr lang="en-US" altLang="zh-CN" b="0" i="1" smtClean="0">
                            <a:solidFill>
                              <a:srgbClr val="374151"/>
                            </a:solidFill>
                            <a:latin typeface="Cambria Math" panose="02040503050406030204" pitchFamily="18" charset="0"/>
                          </a:rPr>
                        </m:ctrlPr>
                      </m:dPr>
                      <m:e>
                        <m:r>
                          <a:rPr lang="en-US" altLang="zh-CN" b="0" i="1" smtClean="0">
                            <a:solidFill>
                              <a:srgbClr val="374151"/>
                            </a:solidFill>
                            <a:latin typeface="Cambria Math" panose="02040503050406030204" pitchFamily="18" charset="0"/>
                          </a:rPr>
                          <m:t>𝑥</m:t>
                        </m:r>
                      </m:e>
                    </m:d>
                    <m:r>
                      <a:rPr lang="en-US" altLang="zh-CN" b="0" i="1" smtClean="0">
                        <a:solidFill>
                          <a:srgbClr val="374151"/>
                        </a:solidFill>
                        <a:latin typeface="Cambria Math" panose="02040503050406030204" pitchFamily="18" charset="0"/>
                      </a:rPr>
                      <m:t>&lt;</m:t>
                    </m:r>
                    <m:r>
                      <a:rPr lang="en-US" altLang="zh-CN" b="0" i="1" smtClean="0">
                        <a:solidFill>
                          <a:srgbClr val="374151"/>
                        </a:solidFill>
                        <a:latin typeface="Cambria Math" panose="02040503050406030204" pitchFamily="18" charset="0"/>
                      </a:rPr>
                      <m:t>0</m:t>
                    </m:r>
                  </m:oMath>
                </a14:m>
                <a:r>
                  <a:rPr lang="en-US" altLang="zh-CN" b="0" dirty="0">
                    <a:solidFill>
                      <a:srgbClr val="374151"/>
                    </a:solidFill>
                    <a:latin typeface="Söhne"/>
                  </a:rPr>
                  <a:t>                                         (2)</a:t>
                </a:r>
                <a:r>
                  <a:rPr lang="en-US" altLang="zh-CN" b="0" dirty="0">
                    <a:solidFill>
                      <a:srgbClr val="374151"/>
                    </a:solidFill>
                    <a:latin typeface="Söhne"/>
                    <a:ea typeface="Cambria Math" panose="02040503050406030204" pitchFamily="18" charset="0"/>
                  </a:rPr>
                  <a:t>           .</a:t>
                </a:r>
                <a:endParaRPr lang="en-US" altLang="zh-CN" b="0" dirty="0">
                  <a:solidFill>
                    <a:srgbClr val="374151"/>
                  </a:solidFill>
                  <a:latin typeface="Söhne"/>
                </a:endParaRPr>
              </a:p>
              <a:p>
                <a:pPr marL="342900" indent="-342900">
                  <a:buFont typeface="Arial" panose="020B0604020202020204" pitchFamily="34" charset="0"/>
                  <a:buChar char="•"/>
                </a:pPr>
                <a:r>
                  <a:rPr lang="en-US" altLang="zh-CN" b="0" dirty="0">
                    <a:solidFill>
                      <a:srgbClr val="374151"/>
                    </a:solidFill>
                    <a:latin typeface="Söhne"/>
                  </a:rPr>
                  <a:t>to ensure the dynamics always map downwards and the trajectories eventually reach the asymptotically stable equilibrium where the Lyapunov function has the minimum value  </a:t>
                </a:r>
                <a14:m>
                  <m:oMath xmlns:m="http://schemas.openxmlformats.org/officeDocument/2006/math">
                    <m:r>
                      <a:rPr lang="en-US" altLang="zh-CN" b="0" i="1" smtClean="0">
                        <a:solidFill>
                          <a:srgbClr val="374151"/>
                        </a:solidFill>
                        <a:latin typeface="Cambria Math" panose="02040503050406030204" pitchFamily="18" charset="0"/>
                        <a:ea typeface="Cambria Math" panose="02040503050406030204" pitchFamily="18" charset="0"/>
                      </a:rPr>
                      <m:t>𝑉</m:t>
                    </m:r>
                    <m:d>
                      <m:dPr>
                        <m:ctrlPr>
                          <a:rPr lang="en-US" altLang="zh-CN" b="0" i="1" smtClean="0">
                            <a:solidFill>
                              <a:srgbClr val="374151"/>
                            </a:solidFill>
                            <a:latin typeface="Cambria Math" panose="02040503050406030204" pitchFamily="18" charset="0"/>
                            <a:ea typeface="Cambria Math" panose="02040503050406030204" pitchFamily="18" charset="0"/>
                          </a:rPr>
                        </m:ctrlPr>
                      </m:dPr>
                      <m:e>
                        <m:r>
                          <a:rPr lang="en-US" altLang="zh-CN" b="0" i="1" smtClean="0">
                            <a:solidFill>
                              <a:srgbClr val="374151"/>
                            </a:solidFill>
                            <a:latin typeface="Cambria Math" panose="02040503050406030204" pitchFamily="18" charset="0"/>
                            <a:ea typeface="Cambria Math" panose="02040503050406030204" pitchFamily="18" charset="0"/>
                          </a:rPr>
                          <m:t>𝑥</m:t>
                        </m:r>
                      </m:e>
                    </m:d>
                    <m:r>
                      <a:rPr lang="en-US" altLang="zh-CN" b="0" i="1" smtClean="0">
                        <a:solidFill>
                          <a:srgbClr val="374151"/>
                        </a:solidFill>
                        <a:latin typeface="Cambria Math" panose="02040503050406030204" pitchFamily="18" charset="0"/>
                        <a:ea typeface="Cambria Math" panose="02040503050406030204" pitchFamily="18" charset="0"/>
                      </a:rPr>
                      <m:t>=</m:t>
                    </m:r>
                    <m:r>
                      <a:rPr lang="en-US" altLang="zh-CN" b="0" i="1" smtClean="0">
                        <a:solidFill>
                          <a:srgbClr val="374151"/>
                        </a:solidFill>
                        <a:latin typeface="Cambria Math" panose="02040503050406030204" pitchFamily="18" charset="0"/>
                        <a:ea typeface="Cambria Math" panose="02040503050406030204" pitchFamily="18" charset="0"/>
                      </a:rPr>
                      <m:t>0</m:t>
                    </m:r>
                  </m:oMath>
                </a14:m>
                <a:endParaRPr lang="en-US" altLang="zh-CN" b="0" dirty="0">
                  <a:solidFill>
                    <a:srgbClr val="374151"/>
                  </a:solidFill>
                  <a:latin typeface="Söhne"/>
                </a:endParaRPr>
              </a:p>
            </p:txBody>
          </p:sp>
        </mc:Choice>
        <mc:Fallback xmlns="">
          <p:sp>
            <p:nvSpPr>
              <p:cNvPr id="3" name="文本占位符 2">
                <a:extLst>
                  <a:ext uri="{FF2B5EF4-FFF2-40B4-BE49-F238E27FC236}">
                    <a16:creationId xmlns:a16="http://schemas.microsoft.com/office/drawing/2014/main" id="{63064F6F-CF0D-0004-2096-9342C8407207}"/>
                  </a:ext>
                </a:extLst>
              </p:cNvPr>
              <p:cNvSpPr>
                <a:spLocks noGrp="1" noRot="1" noChangeAspect="1" noMove="1" noResize="1" noEditPoints="1" noAdjustHandles="1" noChangeArrowheads="1" noChangeShapeType="1" noTextEdit="1"/>
              </p:cNvSpPr>
              <p:nvPr>
                <p:ph type="body" sz="half" idx="11"/>
              </p:nvPr>
            </p:nvSpPr>
            <p:spPr>
              <a:xfrm>
                <a:off x="292329" y="1352197"/>
                <a:ext cx="8492897" cy="3388289"/>
              </a:xfrm>
              <a:blipFill>
                <a:blip r:embed="rId3"/>
                <a:stretch>
                  <a:fillRect l="-1795" t="-2518" r="-2010"/>
                </a:stretch>
              </a:blipFill>
            </p:spPr>
            <p:txBody>
              <a:bodyPr/>
              <a:lstStyle/>
              <a:p>
                <a:r>
                  <a:rPr lang="zh-CN" altLang="en-US">
                    <a:noFill/>
                  </a:rPr>
                  <a:t> </a:t>
                </a:r>
              </a:p>
            </p:txBody>
          </p:sp>
        </mc:Fallback>
      </mc:AlternateContent>
      <p:pic>
        <p:nvPicPr>
          <p:cNvPr id="13" name="Picture 2" descr="梯度下降法 —— 经典的优化方法">
            <a:extLst>
              <a:ext uri="{FF2B5EF4-FFF2-40B4-BE49-F238E27FC236}">
                <a16:creationId xmlns:a16="http://schemas.microsoft.com/office/drawing/2014/main" id="{8B6D65DC-DE24-568E-71E5-F13CE0D5E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4206240"/>
            <a:ext cx="2299304" cy="11918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梯度下降法的数学原理— 数据科学：从基础到实战version 3a0c599">
            <a:extLst>
              <a:ext uri="{FF2B5EF4-FFF2-40B4-BE49-F238E27FC236}">
                <a16:creationId xmlns:a16="http://schemas.microsoft.com/office/drawing/2014/main" id="{B386C54F-23C3-019E-EA6A-6CCC58ED0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5098" y="4406305"/>
            <a:ext cx="2473803" cy="119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4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3CA8D3E-D1EC-A26B-79FF-113DD33AF980}"/>
              </a:ext>
            </a:extLst>
          </p:cNvPr>
          <p:cNvSpPr>
            <a:spLocks noGrp="1"/>
          </p:cNvSpPr>
          <p:nvPr>
            <p:ph type="body" sz="half" idx="10"/>
          </p:nvPr>
        </p:nvSpPr>
        <p:spPr/>
        <p:txBody>
          <a:bodyPr/>
          <a:lstStyle/>
          <a:p>
            <a:r>
              <a:rPr lang="en-US" altLang="zh-CN" dirty="0"/>
              <a:t>Existing works</a:t>
            </a:r>
            <a:endParaRPr lang="zh-CN" altLang="en-US" dirty="0"/>
          </a:p>
        </p:txBody>
      </p:sp>
      <p:sp>
        <p:nvSpPr>
          <p:cNvPr id="3" name="文本占位符 2">
            <a:extLst>
              <a:ext uri="{FF2B5EF4-FFF2-40B4-BE49-F238E27FC236}">
                <a16:creationId xmlns:a16="http://schemas.microsoft.com/office/drawing/2014/main" id="{596992D9-A1FD-2107-FB9A-CD5E8100EBB7}"/>
              </a:ext>
            </a:extLst>
          </p:cNvPr>
          <p:cNvSpPr>
            <a:spLocks noGrp="1"/>
          </p:cNvSpPr>
          <p:nvPr>
            <p:ph type="body" sz="half" idx="11"/>
          </p:nvPr>
        </p:nvSpPr>
        <p:spPr>
          <a:xfrm>
            <a:off x="292329" y="1278502"/>
            <a:ext cx="8492897" cy="3388289"/>
          </a:xfrm>
        </p:spPr>
        <p:txBody>
          <a:bodyPr/>
          <a:lstStyle/>
          <a:p>
            <a:pPr marL="342900" indent="-342900">
              <a:buFont typeface="Arial" panose="020B0604020202020204" pitchFamily="34" charset="0"/>
              <a:buChar char="•"/>
            </a:pPr>
            <a:r>
              <a:rPr lang="en-US" altLang="zh-CN" dirty="0"/>
              <a:t>Classical methods to determine and quantify ROA </a:t>
            </a:r>
          </a:p>
          <a:p>
            <a:pPr marL="742950" lvl="1" indent="-285750">
              <a:buFont typeface="Arial" panose="020B0604020202020204" pitchFamily="34" charset="0"/>
              <a:buChar char="•"/>
            </a:pPr>
            <a:r>
              <a:rPr lang="en-US" altLang="zh-CN" dirty="0">
                <a:solidFill>
                  <a:srgbClr val="374151"/>
                </a:solidFill>
                <a:latin typeface="Söhne"/>
              </a:rPr>
              <a:t>Use the quadratic Lyapunov function (like LQR) to simplify it to a polynomial systems problem, like Linear Matrix Inequalities [3], Lyapunov-like functions [4] and quadratic systems [6], and numerical method also be researched [5].</a:t>
            </a:r>
          </a:p>
          <a:p>
            <a:endParaRPr lang="zh-CN" altLang="en-US" dirty="0"/>
          </a:p>
        </p:txBody>
      </p:sp>
    </p:spTree>
    <p:extLst>
      <p:ext uri="{BB962C8B-B14F-4D97-AF65-F5344CB8AC3E}">
        <p14:creationId xmlns:p14="http://schemas.microsoft.com/office/powerpoint/2010/main" val="3462996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D4FE19-C273-5152-328E-1967231EE0D7}"/>
              </a:ext>
            </a:extLst>
          </p:cNvPr>
          <p:cNvSpPr>
            <a:spLocks noGrp="1"/>
          </p:cNvSpPr>
          <p:nvPr>
            <p:ph type="body" sz="half" idx="10"/>
          </p:nvPr>
        </p:nvSpPr>
        <p:spPr>
          <a:xfrm>
            <a:off x="292329" y="156787"/>
            <a:ext cx="8492897" cy="665327"/>
          </a:xfrm>
        </p:spPr>
        <p:txBody>
          <a:bodyPr/>
          <a:lstStyle/>
          <a:p>
            <a:r>
              <a:rPr lang="en-US" altLang="zh-CN" dirty="0"/>
              <a:t>Challenges</a:t>
            </a:r>
            <a:endParaRPr lang="zh-CN" altLang="en-US" dirty="0"/>
          </a:p>
        </p:txBody>
      </p:sp>
      <p:sp>
        <p:nvSpPr>
          <p:cNvPr id="3" name="文本占位符 2">
            <a:extLst>
              <a:ext uri="{FF2B5EF4-FFF2-40B4-BE49-F238E27FC236}">
                <a16:creationId xmlns:a16="http://schemas.microsoft.com/office/drawing/2014/main" id="{860ABD76-2584-5456-0AD6-5AC4C176CBEC}"/>
              </a:ext>
            </a:extLst>
          </p:cNvPr>
          <p:cNvSpPr>
            <a:spLocks noGrp="1"/>
          </p:cNvSpPr>
          <p:nvPr>
            <p:ph type="body" sz="half" idx="11"/>
          </p:nvPr>
        </p:nvSpPr>
        <p:spPr>
          <a:xfrm>
            <a:off x="-109423" y="818517"/>
            <a:ext cx="8894649" cy="3388289"/>
          </a:xfrm>
        </p:spPr>
        <p:txBody>
          <a:bodyPr/>
          <a:lstStyle/>
          <a:p>
            <a:pPr marL="1085850" lvl="1" indent="-457200">
              <a:buFont typeface="+mj-lt"/>
              <a:buAutoNum type="arabicPeriod"/>
            </a:pPr>
            <a:r>
              <a:rPr lang="en-US" altLang="zh-CN" b="1" dirty="0"/>
              <a:t>Hard to establish model: </a:t>
            </a:r>
            <a:r>
              <a:rPr lang="en-US" altLang="zh-CN" sz="2600" dirty="0">
                <a:solidFill>
                  <a:srgbClr val="374151"/>
                </a:solidFill>
                <a:latin typeface="Söhne"/>
              </a:rPr>
              <a:t>The real world is usually a black-box model, hard to get true physical parameters for policy, true dynamic function and Lyapunov function.</a:t>
            </a:r>
          </a:p>
          <a:p>
            <a:pPr marL="1085850" lvl="1" indent="-457200">
              <a:buFont typeface="+mj-lt"/>
              <a:buAutoNum type="arabicPeriod"/>
            </a:pPr>
            <a:r>
              <a:rPr lang="en-US" altLang="zh-CN" sz="2600" b="1" dirty="0">
                <a:solidFill>
                  <a:srgbClr val="374151"/>
                </a:solidFill>
                <a:latin typeface="Söhne"/>
              </a:rPr>
              <a:t>Hard to find Lyapunov functions </a:t>
            </a:r>
            <a:r>
              <a:rPr lang="en-US" altLang="zh-CN" sz="2600" dirty="0">
                <a:solidFill>
                  <a:srgbClr val="374151"/>
                </a:solidFill>
                <a:latin typeface="Söhne"/>
              </a:rPr>
              <a:t>for a specific model that ensure positive V and non-positive time derivative </a:t>
            </a:r>
            <a:r>
              <a:rPr lang="zh-CN" altLang="en-US" sz="2600" dirty="0">
                <a:solidFill>
                  <a:srgbClr val="374151"/>
                </a:solidFill>
                <a:latin typeface="Söhne"/>
              </a:rPr>
              <a:t>𝑉 ̇</a:t>
            </a:r>
            <a:r>
              <a:rPr lang="en-US" altLang="zh-CN" sz="2600" dirty="0">
                <a:solidFill>
                  <a:srgbClr val="374151"/>
                </a:solidFill>
                <a:latin typeface="Söhne"/>
              </a:rPr>
              <a:t>(</a:t>
            </a:r>
            <a:r>
              <a:rPr lang="zh-CN" altLang="en-US" sz="2600" dirty="0">
                <a:solidFill>
                  <a:srgbClr val="374151"/>
                </a:solidFill>
                <a:latin typeface="Söhne"/>
              </a:rPr>
              <a:t>𝑥</a:t>
            </a:r>
            <a:r>
              <a:rPr lang="en-US" altLang="zh-CN" sz="2600" dirty="0">
                <a:solidFill>
                  <a:srgbClr val="374151"/>
                </a:solidFill>
                <a:latin typeface="Söhne"/>
              </a:rPr>
              <a:t>) </a:t>
            </a:r>
            <a:endParaRPr lang="en-US" altLang="zh-CN" sz="2600" b="1" dirty="0">
              <a:solidFill>
                <a:srgbClr val="374151"/>
              </a:solidFill>
              <a:latin typeface="Söhne"/>
            </a:endParaRPr>
          </a:p>
          <a:p>
            <a:pPr marL="1085850" lvl="1" indent="-457200">
              <a:buFont typeface="+mj-lt"/>
              <a:buAutoNum type="arabicPeriod"/>
            </a:pPr>
            <a:r>
              <a:rPr lang="en-US" altLang="zh-CN" b="1" dirty="0"/>
              <a:t>Model contains errors: </a:t>
            </a:r>
            <a:r>
              <a:rPr lang="en-US" altLang="zh-CN" sz="2600" dirty="0">
                <a:solidFill>
                  <a:srgbClr val="374151"/>
                </a:solidFill>
                <a:latin typeface="Söhne"/>
              </a:rPr>
              <a:t>models are only an approximation of the real world, the resulting model-based estimated safe region can contain states outside the ROA of the real system.</a:t>
            </a:r>
          </a:p>
          <a:p>
            <a:pPr marL="1085850" lvl="1" indent="-457200">
              <a:buFont typeface="+mj-lt"/>
              <a:buAutoNum type="arabicPeriod"/>
            </a:pPr>
            <a:r>
              <a:rPr lang="en-US" altLang="zh-CN" b="1" dirty="0"/>
              <a:t>Model contains uncertainty:</a:t>
            </a:r>
            <a:r>
              <a:rPr lang="en-US" altLang="zh-CN" sz="2600" dirty="0">
                <a:solidFill>
                  <a:srgbClr val="374151"/>
                </a:solidFill>
                <a:latin typeface="Söhne"/>
              </a:rPr>
              <a:t> Mainly for fixed uncertainty systems. Not applied to dynamic systems with </a:t>
            </a:r>
            <a:r>
              <a:rPr lang="en-US" altLang="zh-CN" sz="2600" dirty="0" err="1">
                <a:solidFill>
                  <a:srgbClr val="374151"/>
                </a:solidFill>
                <a:latin typeface="Söhne"/>
              </a:rPr>
              <a:t>noice</a:t>
            </a:r>
            <a:r>
              <a:rPr lang="en-US" altLang="zh-CN" sz="2600" dirty="0">
                <a:solidFill>
                  <a:srgbClr val="374151"/>
                </a:solidFill>
                <a:latin typeface="Söhne"/>
              </a:rPr>
              <a:t>.</a:t>
            </a:r>
            <a:endParaRPr lang="zh-CN" altLang="en-US" sz="2600" dirty="0">
              <a:solidFill>
                <a:srgbClr val="374151"/>
              </a:solidFill>
              <a:latin typeface="Söhne"/>
            </a:endParaRPr>
          </a:p>
        </p:txBody>
      </p:sp>
    </p:spTree>
    <p:extLst>
      <p:ext uri="{BB962C8B-B14F-4D97-AF65-F5344CB8AC3E}">
        <p14:creationId xmlns:p14="http://schemas.microsoft.com/office/powerpoint/2010/main" val="1515277286"/>
      </p:ext>
    </p:extLst>
  </p:cSld>
  <p:clrMapOvr>
    <a:masterClrMapping/>
  </p:clrMapOvr>
</p:sld>
</file>

<file path=ppt/theme/theme1.xml><?xml version="1.0" encoding="utf-8"?>
<a:theme xmlns:a="http://schemas.openxmlformats.org/drawingml/2006/main" name="Office-teema">
  <a:themeElements>
    <a:clrScheme name="Mukautettu 1">
      <a:dk1>
        <a:sysClr val="windowText" lastClr="000000"/>
      </a:dk1>
      <a:lt1>
        <a:sysClr val="window" lastClr="FFFFFF"/>
      </a:lt1>
      <a:dk2>
        <a:srgbClr val="005EB8"/>
      </a:dk2>
      <a:lt2>
        <a:srgbClr val="669ED4"/>
      </a:lt2>
      <a:accent1>
        <a:srgbClr val="0C0C0C"/>
      </a:accent1>
      <a:accent2>
        <a:srgbClr val="595959"/>
      </a:accent2>
      <a:accent3>
        <a:srgbClr val="A5A5A5"/>
      </a:accent3>
      <a:accent4>
        <a:srgbClr val="D8D8D8"/>
      </a:accent4>
      <a:accent5>
        <a:srgbClr val="F2F2F2"/>
      </a:accent5>
      <a:accent6>
        <a:srgbClr val="FFFFF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lto_1610_blue.pptx" id="{C34D0C79-154B-4D73-8A16-004A7851EAA0}" vid="{254815E9-DEFF-4FEA-BDAC-D250F1570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D8067A49724945B01A3FCDF2E7485D" ma:contentTypeVersion="2" ma:contentTypeDescription="Create a new document." ma:contentTypeScope="" ma:versionID="018ac5e784e32aed0794ad18ccdee6a2">
  <xsd:schema xmlns:xsd="http://www.w3.org/2001/XMLSchema" xmlns:xs="http://www.w3.org/2001/XMLSchema" xmlns:p="http://schemas.microsoft.com/office/2006/metadata/properties" xmlns:ns2="1f75d104-e856-40ea-a1e1-b25d46133343" targetNamespace="http://schemas.microsoft.com/office/2006/metadata/properties" ma:root="true" ma:fieldsID="d141ec57cbfff1fab7480baa61827cc3" ns2:_="">
    <xsd:import namespace="1f75d104-e856-40ea-a1e1-b25d4613334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75d104-e856-40ea-a1e1-b25d461333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301205-38D3-4C88-BD29-169CEBDE7802}">
  <ds:schemaRefs>
    <ds:schemaRef ds:uri="http://schemas.microsoft.com/sharepoint/v3/contenttype/forms"/>
  </ds:schemaRefs>
</ds:datastoreItem>
</file>

<file path=customXml/itemProps2.xml><?xml version="1.0" encoding="utf-8"?>
<ds:datastoreItem xmlns:ds="http://schemas.openxmlformats.org/officeDocument/2006/customXml" ds:itemID="{445BC448-9091-432F-B193-583201BB7A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75d104-e856-40ea-a1e1-b25d461333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EA2702-B7C9-45EB-B3AC-DFEE20D949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Office-teema</Template>
  <TotalTime>1512</TotalTime>
  <Words>1903</Words>
  <Application>Microsoft Office PowerPoint</Application>
  <PresentationFormat>全屏显示(16:10)</PresentationFormat>
  <Paragraphs>250</Paragraphs>
  <Slides>27</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CMMI10</vt:lpstr>
      <vt:lpstr>CMR10</vt:lpstr>
      <vt:lpstr>CMSY10</vt:lpstr>
      <vt:lpstr>Google Sans</vt:lpstr>
      <vt:lpstr>NimbusRomNo9L-Medi</vt:lpstr>
      <vt:lpstr>NimbusRomNo9L-Regu</vt:lpstr>
      <vt:lpstr>Söhne</vt:lpstr>
      <vt:lpstr>Arial</vt:lpstr>
      <vt:lpstr>Arial</vt:lpstr>
      <vt:lpstr>Calibri</vt:lpstr>
      <vt:lpstr>Cambria Math</vt:lpstr>
      <vt:lpstr>Consolas</vt:lpstr>
      <vt:lpstr>Office-teema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Kataila Kalle</dc:creator>
  <cp:lastModifiedBy>Zhang Yibo</cp:lastModifiedBy>
  <cp:revision>7</cp:revision>
  <dcterms:created xsi:type="dcterms:W3CDTF">2023-04-04T12:38:28Z</dcterms:created>
  <dcterms:modified xsi:type="dcterms:W3CDTF">2023-08-22T13:15:39Z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0x01010077D8067A49724945B01A3FCDF2E7485D</vt:lpwstr>
  </property>
</Properties>
</file>